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3" r:id="rId7"/>
    <p:sldId id="264" r:id="rId8"/>
    <p:sldId id="270" r:id="rId9"/>
    <p:sldId id="266" r:id="rId10"/>
    <p:sldId id="267" r:id="rId11"/>
    <p:sldId id="271" r:id="rId12"/>
    <p:sldId id="268" r:id="rId13"/>
    <p:sldId id="269" r:id="rId14"/>
    <p:sldId id="265" r:id="rId15"/>
    <p:sldId id="261" r:id="rId16"/>
    <p:sldId id="282" r:id="rId17"/>
    <p:sldId id="272" r:id="rId18"/>
    <p:sldId id="289" r:id="rId19"/>
    <p:sldId id="290" r:id="rId20"/>
    <p:sldId id="293" r:id="rId21"/>
    <p:sldId id="291" r:id="rId22"/>
    <p:sldId id="281" r:id="rId23"/>
    <p:sldId id="298" r:id="rId24"/>
    <p:sldId id="294" r:id="rId25"/>
    <p:sldId id="301" r:id="rId26"/>
    <p:sldId id="273" r:id="rId27"/>
    <p:sldId id="274" r:id="rId28"/>
    <p:sldId id="299" r:id="rId29"/>
    <p:sldId id="300" r:id="rId30"/>
    <p:sldId id="295" r:id="rId31"/>
    <p:sldId id="276" r:id="rId32"/>
    <p:sldId id="296" r:id="rId33"/>
    <p:sldId id="262" r:id="rId34"/>
    <p:sldId id="297" r:id="rId35"/>
    <p:sldId id="277" r:id="rId36"/>
    <p:sldId id="278" r:id="rId37"/>
    <p:sldId id="279" r:id="rId38"/>
    <p:sldId id="280" r:id="rId39"/>
    <p:sldId id="283" r:id="rId40"/>
    <p:sldId id="284" r:id="rId41"/>
    <p:sldId id="285" r:id="rId42"/>
    <p:sldId id="286" r:id="rId43"/>
    <p:sldId id="287" r:id="rId44"/>
    <p:sldId id="288"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p:restoredTop sz="78079"/>
  </p:normalViewPr>
  <p:slideViewPr>
    <p:cSldViewPr snapToGrid="0" snapToObjects="1">
      <p:cViewPr varScale="1">
        <p:scale>
          <a:sx n="148" d="100"/>
          <a:sy n="148" d="100"/>
        </p:scale>
        <p:origin x="23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F69B9-7B4F-0B4C-AC0A-C9E60831E7E2}" type="datetimeFigureOut">
              <a:rPr kumimoji="1" lang="ja-JP" altLang="en-US" smtClean="0"/>
              <a:t>2020/2/3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728CD-AFF4-D943-B650-95B3FA06D18F}" type="slidenum">
              <a:rPr kumimoji="1" lang="ja-JP" altLang="en-US" smtClean="0"/>
              <a:t>‹#›</a:t>
            </a:fld>
            <a:endParaRPr kumimoji="1" lang="ja-JP" altLang="en-US"/>
          </a:p>
        </p:txBody>
      </p:sp>
    </p:spTree>
    <p:extLst>
      <p:ext uri="{BB962C8B-B14F-4D97-AF65-F5344CB8AC3E}">
        <p14:creationId xmlns:p14="http://schemas.microsoft.com/office/powerpoint/2010/main" val="16618093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本研究では対戦成績に基づく </a:t>
            </a:r>
            <a:r>
              <a:rPr lang="en" altLang="ja-JP" dirty="0"/>
              <a:t>Bradley-Terry </a:t>
            </a:r>
            <a:r>
              <a:rPr lang="ja-JP" altLang="en-US"/>
              <a:t>モデルを用いて競走馬の強さについて論ず る．</a:t>
            </a:r>
            <a:endParaRPr lang="en-US" altLang="ja-JP" dirty="0"/>
          </a:p>
          <a:p>
            <a:r>
              <a:rPr lang="ja-JP" altLang="en-US"/>
              <a:t>また，リターンの期待値（回収率）を確認した上でリスクの低減を考えた馬券の組み合 わせについて論ずる．</a:t>
            </a:r>
            <a:endParaRPr lang="en-US" altLang="ja-JP" dirty="0"/>
          </a:p>
          <a:p>
            <a:r>
              <a:rPr lang="ja-JP" altLang="en-US"/>
              <a:t> まず，過去の競走馬の対戦成績から，</a:t>
            </a:r>
            <a:r>
              <a:rPr lang="en" altLang="ja-JP" dirty="0"/>
              <a:t>Bradley-Terry </a:t>
            </a:r>
            <a:r>
              <a:rPr lang="ja-JP" altLang="en-US"/>
              <a:t>モデルを用いて各競走馬の「強さ」 を推定して，求めた競走馬の推定値と実際の競走馬の成績を比較して評価を行う， </a:t>
            </a:r>
            <a:endParaRPr lang="en-US" altLang="ja-JP" dirty="0"/>
          </a:p>
          <a:p>
            <a:r>
              <a:rPr lang="ja-JP" altLang="en-US"/>
              <a:t>続いて，本研究ではリターンの複数の期待値と組み合わせてリスクの低減を考えた馬券 におけるポートフォリオ最適化問題についても論ずる．</a:t>
            </a:r>
            <a:endParaRPr lang="en-US" altLang="ja-JP" dirty="0"/>
          </a:p>
          <a:p>
            <a:r>
              <a:rPr lang="ja-JP" altLang="en-US"/>
              <a:t>馬券を投資の対象とすることによ って，</a:t>
            </a:r>
            <a:r>
              <a:rPr lang="en-US" altLang="ja-JP" dirty="0"/>
              <a:t>2 </a:t>
            </a:r>
            <a:r>
              <a:rPr lang="ja-JP" altLang="en-US"/>
              <a:t>次計画問題として定式化して，最適解を求める．</a:t>
            </a:r>
            <a:endParaRPr kumimoji="1" lang="ja-JP" altLang="en-US"/>
          </a:p>
        </p:txBody>
      </p:sp>
      <p:sp>
        <p:nvSpPr>
          <p:cNvPr id="4" name="スライド番号プレースホルダー 3"/>
          <p:cNvSpPr>
            <a:spLocks noGrp="1"/>
          </p:cNvSpPr>
          <p:nvPr>
            <p:ph type="sldNum" sz="quarter" idx="5"/>
          </p:nvPr>
        </p:nvSpPr>
        <p:spPr/>
        <p:txBody>
          <a:bodyPr/>
          <a:lstStyle/>
          <a:p>
            <a:fld id="{25E728CD-AFF4-D943-B650-95B3FA06D18F}" type="slidenum">
              <a:rPr kumimoji="1" lang="ja-JP" altLang="en-US" smtClean="0"/>
              <a:t>6</a:t>
            </a:fld>
            <a:endParaRPr kumimoji="1" lang="ja-JP" altLang="en-US"/>
          </a:p>
        </p:txBody>
      </p:sp>
    </p:spTree>
    <p:extLst>
      <p:ext uri="{BB962C8B-B14F-4D97-AF65-F5344CB8AC3E}">
        <p14:creationId xmlns:p14="http://schemas.microsoft.com/office/powerpoint/2010/main" val="60333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n </a:t>
            </a:r>
            <a:r>
              <a:rPr lang="ja-JP" altLang="en-US"/>
              <a:t>個の要素 </a:t>
            </a:r>
            <a:r>
              <a:rPr lang="en-US" altLang="ja-JP" dirty="0"/>
              <a:t>(</a:t>
            </a:r>
            <a:r>
              <a:rPr lang="ja-JP" altLang="en-US"/>
              <a:t>チームや個人</a:t>
            </a:r>
            <a:r>
              <a:rPr lang="en-US" altLang="ja-JP" dirty="0"/>
              <a:t>) </a:t>
            </a:r>
            <a:r>
              <a:rPr lang="ja-JP" altLang="en-US"/>
              <a:t>があり，何らかの対戦を 行うものとする．</a:t>
            </a:r>
            <a:endParaRPr lang="en-US" altLang="ja-JP" dirty="0"/>
          </a:p>
          <a:p>
            <a:r>
              <a:rPr lang="ja-JP" altLang="en-US"/>
              <a:t>対戦は </a:t>
            </a:r>
            <a:r>
              <a:rPr lang="en-US" altLang="ja-JP" dirty="0"/>
              <a:t>1 </a:t>
            </a:r>
            <a:r>
              <a:rPr lang="ja-JP" altLang="en-US"/>
              <a:t>要素対 </a:t>
            </a:r>
            <a:r>
              <a:rPr lang="en-US" altLang="ja-JP" dirty="0"/>
              <a:t>1 </a:t>
            </a:r>
            <a:r>
              <a:rPr lang="ja-JP" altLang="en-US"/>
              <a:t>要素のマッチで行 われ，その結果は片方の要素の対して勝利，または敗 北しか生じないとする．</a:t>
            </a:r>
            <a:endParaRPr lang="en-US" altLang="ja-JP" dirty="0"/>
          </a:p>
          <a:p>
            <a:r>
              <a:rPr lang="ja-JP" altLang="en-US"/>
              <a:t> 何回か対戦した結果から各要素の「強さ」をはかる とする．</a:t>
            </a:r>
            <a:endParaRPr lang="en-US" altLang="ja-JP" dirty="0"/>
          </a:p>
          <a:p>
            <a:r>
              <a:rPr lang="ja-JP" altLang="en-US"/>
              <a:t>ここで要素 </a:t>
            </a:r>
            <a:r>
              <a:rPr lang="en" altLang="ja-JP" dirty="0" err="1"/>
              <a:t>i</a:t>
            </a:r>
            <a:r>
              <a:rPr lang="en" altLang="ja-JP" dirty="0"/>
              <a:t> </a:t>
            </a:r>
            <a:r>
              <a:rPr lang="ja-JP" altLang="en-US"/>
              <a:t>が要素 </a:t>
            </a:r>
            <a:r>
              <a:rPr lang="en" altLang="ja-JP" dirty="0"/>
              <a:t>j </a:t>
            </a:r>
            <a:r>
              <a:rPr lang="ja-JP" altLang="en-US"/>
              <a:t>に勝利する確率を </a:t>
            </a:r>
            <a:r>
              <a:rPr lang="en" altLang="ja-JP" dirty="0" err="1"/>
              <a:t>Pij</a:t>
            </a:r>
            <a:r>
              <a:rPr lang="en" altLang="ja-JP" dirty="0"/>
              <a:t> </a:t>
            </a:r>
            <a:r>
              <a:rPr lang="ja-JP" altLang="en-US"/>
              <a:t>と したとき，</a:t>
            </a:r>
            <a:endParaRPr lang="en-US" altLang="ja-JP" dirty="0"/>
          </a:p>
          <a:p>
            <a:r>
              <a:rPr lang="ja-JP" altLang="en-US"/>
              <a:t>すべての組み合わせに対して， </a:t>
            </a:r>
            <a:r>
              <a:rPr lang="en" altLang="ja-JP" dirty="0" err="1"/>
              <a:t>Pij</a:t>
            </a:r>
            <a:r>
              <a:rPr lang="en" altLang="ja-JP" dirty="0"/>
              <a:t> = </a:t>
            </a:r>
            <a:r>
              <a:rPr lang="el-GR" altLang="ja-JP" dirty="0"/>
              <a:t>π</a:t>
            </a:r>
            <a:r>
              <a:rPr lang="en" altLang="ja-JP" dirty="0" err="1"/>
              <a:t>i</a:t>
            </a:r>
            <a:r>
              <a:rPr lang="en" altLang="ja-JP" dirty="0"/>
              <a:t> </a:t>
            </a:r>
            <a:r>
              <a:rPr lang="el-GR" altLang="ja-JP" dirty="0"/>
              <a:t>π</a:t>
            </a:r>
            <a:r>
              <a:rPr lang="en" altLang="ja-JP" dirty="0" err="1"/>
              <a:t>i</a:t>
            </a:r>
            <a:r>
              <a:rPr lang="en" altLang="ja-JP" dirty="0"/>
              <a:t> + </a:t>
            </a:r>
            <a:r>
              <a:rPr lang="el-GR" altLang="ja-JP" dirty="0"/>
              <a:t>π</a:t>
            </a:r>
            <a:r>
              <a:rPr lang="en" altLang="ja-JP" dirty="0"/>
              <a:t>j (1) </a:t>
            </a:r>
            <a:r>
              <a:rPr lang="ja-JP" altLang="en-US"/>
              <a:t>となる </a:t>
            </a:r>
            <a:r>
              <a:rPr lang="el-GR" altLang="ja-JP" dirty="0"/>
              <a:t>π</a:t>
            </a:r>
            <a:r>
              <a:rPr lang="en" altLang="ja-JP" dirty="0" err="1"/>
              <a:t>i</a:t>
            </a:r>
            <a:r>
              <a:rPr lang="en" altLang="ja-JP" dirty="0"/>
              <a:t> </a:t>
            </a:r>
            <a:r>
              <a:rPr lang="ja-JP" altLang="en-US"/>
              <a:t>を導入する．</a:t>
            </a:r>
            <a:endParaRPr lang="en-US" altLang="ja-JP" dirty="0"/>
          </a:p>
          <a:p>
            <a:r>
              <a:rPr lang="ja-JP" altLang="en-US"/>
              <a:t>式 </a:t>
            </a:r>
            <a:r>
              <a:rPr lang="en-US" altLang="ja-JP" dirty="0"/>
              <a:t>(1) </a:t>
            </a:r>
            <a:r>
              <a:rPr lang="ja-JP" altLang="en-US"/>
              <a:t>の関係式を </a:t>
            </a:r>
            <a:r>
              <a:rPr lang="en" altLang="ja-JP" dirty="0"/>
              <a:t>Bradley-Terry </a:t>
            </a:r>
            <a:r>
              <a:rPr lang="ja-JP" altLang="en"/>
              <a:t>（</a:t>
            </a:r>
            <a:r>
              <a:rPr lang="en" altLang="ja-JP" dirty="0"/>
              <a:t>BT</a:t>
            </a:r>
            <a:r>
              <a:rPr lang="ja-JP" altLang="en"/>
              <a:t>）</a:t>
            </a:r>
            <a:r>
              <a:rPr lang="ja-JP" altLang="en-US"/>
              <a:t>モデルという </a:t>
            </a:r>
            <a:endParaRPr lang="en-US" altLang="ja-JP" dirty="0"/>
          </a:p>
          <a:p>
            <a:r>
              <a:rPr lang="en" altLang="ja-JP" dirty="0"/>
              <a:t>BT </a:t>
            </a:r>
            <a:r>
              <a:rPr lang="ja-JP" altLang="en-US"/>
              <a:t>モデルにおいて </a:t>
            </a:r>
            <a:r>
              <a:rPr lang="el-GR" altLang="ja-JP" dirty="0"/>
              <a:t>π</a:t>
            </a:r>
            <a:r>
              <a:rPr lang="en" altLang="ja-JP" dirty="0" err="1"/>
              <a:t>i</a:t>
            </a:r>
            <a:r>
              <a:rPr lang="en" altLang="ja-JP" dirty="0"/>
              <a:t> </a:t>
            </a:r>
            <a:r>
              <a:rPr lang="ja-JP" altLang="en-US"/>
              <a:t>は，要 素 </a:t>
            </a:r>
            <a:r>
              <a:rPr lang="en" altLang="ja-JP" dirty="0" err="1"/>
              <a:t>i</a:t>
            </a:r>
            <a:r>
              <a:rPr lang="en" altLang="ja-JP" dirty="0"/>
              <a:t> </a:t>
            </a:r>
            <a:r>
              <a:rPr lang="ja-JP" altLang="en-US"/>
              <a:t>の強さを表すと考えることができる． </a:t>
            </a:r>
            <a:endParaRPr lang="en-US" altLang="ja-JP" dirty="0"/>
          </a:p>
          <a:p>
            <a:r>
              <a:rPr lang="en" altLang="ja-JP" dirty="0"/>
              <a:t>BT </a:t>
            </a:r>
            <a:r>
              <a:rPr lang="ja-JP" altLang="en-US"/>
              <a:t>モデルは，直接の対決が無い場合にも，第三者と の対戦を媒介として勝敗を決することが可能であると されている</a:t>
            </a:r>
            <a:endParaRPr kumimoji="1" lang="ja-JP" altLang="en-US"/>
          </a:p>
        </p:txBody>
      </p:sp>
      <p:sp>
        <p:nvSpPr>
          <p:cNvPr id="4" name="スライド番号プレースホルダー 3"/>
          <p:cNvSpPr>
            <a:spLocks noGrp="1"/>
          </p:cNvSpPr>
          <p:nvPr>
            <p:ph type="sldNum" sz="quarter" idx="5"/>
          </p:nvPr>
        </p:nvSpPr>
        <p:spPr/>
        <p:txBody>
          <a:bodyPr/>
          <a:lstStyle/>
          <a:p>
            <a:fld id="{25E728CD-AFF4-D943-B650-95B3FA06D18F}" type="slidenum">
              <a:rPr kumimoji="1" lang="ja-JP" altLang="en-US" smtClean="0"/>
              <a:t>10</a:t>
            </a:fld>
            <a:endParaRPr kumimoji="1" lang="ja-JP" altLang="en-US"/>
          </a:p>
        </p:txBody>
      </p:sp>
    </p:spTree>
    <p:extLst>
      <p:ext uri="{BB962C8B-B14F-4D97-AF65-F5344CB8AC3E}">
        <p14:creationId xmlns:p14="http://schemas.microsoft.com/office/powerpoint/2010/main" val="293356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いわゆる「三すくみ」の状態になって，</a:t>
            </a:r>
            <a:r>
              <a:rPr lang="en-US" altLang="ja-JP" dirty="0"/>
              <a:t>3 </a:t>
            </a:r>
            <a:r>
              <a:rPr lang="ja-JP" altLang="en-US"/>
              <a:t>チーム間の「強さ」の順序さえ簡単には決められ なくなってしまうからである．</a:t>
            </a:r>
            <a:endParaRPr kumimoji="1" lang="ja-JP" altLang="en-US"/>
          </a:p>
        </p:txBody>
      </p:sp>
      <p:sp>
        <p:nvSpPr>
          <p:cNvPr id="4" name="スライド番号プレースホルダー 3"/>
          <p:cNvSpPr>
            <a:spLocks noGrp="1"/>
          </p:cNvSpPr>
          <p:nvPr>
            <p:ph type="sldNum" sz="quarter" idx="5"/>
          </p:nvPr>
        </p:nvSpPr>
        <p:spPr/>
        <p:txBody>
          <a:bodyPr/>
          <a:lstStyle/>
          <a:p>
            <a:fld id="{25E728CD-AFF4-D943-B650-95B3FA06D18F}" type="slidenum">
              <a:rPr kumimoji="1" lang="ja-JP" altLang="en-US" smtClean="0"/>
              <a:t>13</a:t>
            </a:fld>
            <a:endParaRPr kumimoji="1" lang="ja-JP" altLang="en-US"/>
          </a:p>
        </p:txBody>
      </p:sp>
    </p:spTree>
    <p:extLst>
      <p:ext uri="{BB962C8B-B14F-4D97-AF65-F5344CB8AC3E}">
        <p14:creationId xmlns:p14="http://schemas.microsoft.com/office/powerpoint/2010/main" val="257889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この想定は，</a:t>
            </a:r>
            <a:r>
              <a:rPr lang="en" altLang="ja-JP" dirty="0"/>
              <a:t>Bradley and Terry</a:t>
            </a:r>
            <a:r>
              <a:rPr lang="ja-JP" altLang="en"/>
              <a:t>（</a:t>
            </a:r>
            <a:r>
              <a:rPr lang="en" altLang="ja-JP" dirty="0"/>
              <a:t>1952</a:t>
            </a:r>
            <a:r>
              <a:rPr lang="ja-JP" altLang="en"/>
              <a:t>）</a:t>
            </a:r>
            <a:r>
              <a:rPr lang="ja-JP" altLang="en-US"/>
              <a:t>によるもので，</a:t>
            </a:r>
            <a:r>
              <a:rPr lang="en" altLang="ja-JP" dirty="0"/>
              <a:t>Bradley-Terry </a:t>
            </a:r>
            <a:r>
              <a:rPr lang="ja-JP" altLang="en-US"/>
              <a:t>モデル</a:t>
            </a:r>
            <a:endParaRPr kumimoji="1" lang="ja-JP" altLang="en-US"/>
          </a:p>
        </p:txBody>
      </p:sp>
      <p:sp>
        <p:nvSpPr>
          <p:cNvPr id="4" name="スライド番号プレースホルダー 3"/>
          <p:cNvSpPr>
            <a:spLocks noGrp="1"/>
          </p:cNvSpPr>
          <p:nvPr>
            <p:ph type="sldNum" sz="quarter" idx="5"/>
          </p:nvPr>
        </p:nvSpPr>
        <p:spPr/>
        <p:txBody>
          <a:bodyPr/>
          <a:lstStyle/>
          <a:p>
            <a:fld id="{25E728CD-AFF4-D943-B650-95B3FA06D18F}" type="slidenum">
              <a:rPr kumimoji="1" lang="ja-JP" altLang="en-US" smtClean="0"/>
              <a:t>14</a:t>
            </a:fld>
            <a:endParaRPr kumimoji="1" lang="ja-JP" altLang="en-US"/>
          </a:p>
        </p:txBody>
      </p:sp>
    </p:spTree>
    <p:extLst>
      <p:ext uri="{BB962C8B-B14F-4D97-AF65-F5344CB8AC3E}">
        <p14:creationId xmlns:p14="http://schemas.microsoft.com/office/powerpoint/2010/main" val="318818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A13AEE-B62A-B64C-918E-ADC37ECE563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B8915BD-B699-2E46-A05D-EFA4BB482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DD58ED-6D07-5745-BC64-012FC1BDC3F5}"/>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344D38A0-3EC4-274F-B312-816A3EC80A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3BA0DE-AAB1-2346-9F23-F05541B8F993}"/>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124662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46FA82-2E63-7D4B-9592-58EC71C789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E241310-D195-9D4D-81DE-C56937EEDA73}"/>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057227-9176-7947-99FB-77104387F367}"/>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5FD8BFCB-3A1E-0A4F-9301-E978DE082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C1A10B-3F24-244E-8ADB-22AF565F5588}"/>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288239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BA11AB-FE72-2848-B13F-29220585616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6A198A-3EEB-0941-AB88-528D997E9891}"/>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077820-8F56-4347-9354-F922BFA4A2CE}"/>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D8AFA2CF-672E-D445-B3BC-737E0C4EEC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F8719CC-84AE-4247-890F-C5C144C96E51}"/>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368407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AE2D2-5292-114A-B23D-A412BE4520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D4DD9F-3830-1F40-AEFE-90310A9C2506}"/>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01CB26-E87A-CC4E-9D51-69ED4CAE43B5}"/>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23293726-97F8-5848-9BD7-A5B217DCD1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68F9A3-E516-6145-B50F-F5F07FF88BC9}"/>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392690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86D6E-B9B5-DD49-86DC-DD176D89904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8835D8-AD39-5F41-83D4-C546E7D07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DC7561-660A-CD47-879A-0FCB38A1ACF4}"/>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AB8C9A90-73B4-7A4E-A063-B50DD6C7D7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258F13-5F0A-CE4C-9385-65D3B0D1C50F}"/>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4065128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00C08-AB3B-764E-A9C1-00EA57F623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55CC6D-1CDE-844F-AC98-BFE75CFD6E92}"/>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15005AF-B368-354A-8D7C-8CEED8038E56}"/>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44AEC64-DDB6-424D-96FD-05BFDD0D90A8}"/>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6" name="フッター プレースホルダー 5">
            <a:extLst>
              <a:ext uri="{FF2B5EF4-FFF2-40B4-BE49-F238E27FC236}">
                <a16:creationId xmlns:a16="http://schemas.microsoft.com/office/drawing/2014/main" id="{2884E990-E6B4-AA4F-A27C-E76B47F26E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955F2A-EBCB-194F-A823-628E13B9880D}"/>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190865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5FA22-940A-0C48-A43B-6C79AFA08F0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844E700-D2D1-B843-A5DE-4F288EFA13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36580F3-442F-3F47-AEF8-402ECAC18DB5}"/>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66A0A74-A5B2-3C48-8C92-64815DB22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FA638CA4-B2F4-7140-A72B-08CF901C9B19}"/>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ACDA27F-EA25-304F-89BB-86D859158B92}"/>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8" name="フッター プレースホルダー 7">
            <a:extLst>
              <a:ext uri="{FF2B5EF4-FFF2-40B4-BE49-F238E27FC236}">
                <a16:creationId xmlns:a16="http://schemas.microsoft.com/office/drawing/2014/main" id="{47DB0578-1602-0544-B811-6CB6F4C6AAC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67484B6-9128-8E4B-BDB9-B44CEDBADE1B}"/>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64579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CCA75-8FE7-8E4F-BD82-FE3F4881242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978BC19-1DD4-784C-98BF-DBE1C8861F53}"/>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4" name="フッター プレースホルダー 3">
            <a:extLst>
              <a:ext uri="{FF2B5EF4-FFF2-40B4-BE49-F238E27FC236}">
                <a16:creationId xmlns:a16="http://schemas.microsoft.com/office/drawing/2014/main" id="{AAB180D8-7712-1645-9804-24338EB6F57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48F9C6E-728A-1342-902A-1DEFB733574A}"/>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10920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ACC059E-1380-5B41-A611-E534FCE71B65}"/>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3" name="フッター プレースホルダー 2">
            <a:extLst>
              <a:ext uri="{FF2B5EF4-FFF2-40B4-BE49-F238E27FC236}">
                <a16:creationId xmlns:a16="http://schemas.microsoft.com/office/drawing/2014/main" id="{01CE5966-42A9-7A4A-BFFB-2A9BC524C21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D38BF8A-DF40-C64A-8D2E-A5D3F14F3EB5}"/>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400341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F5E92-0268-5A41-A0E4-395D7A1E6C2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539FE25-5709-2948-8961-3508416BA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B3F8CB6-0FB7-E947-BE40-5A60A8156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488382C-E16C-194A-9313-E55D0DB646D1}"/>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6" name="フッター プレースホルダー 5">
            <a:extLst>
              <a:ext uri="{FF2B5EF4-FFF2-40B4-BE49-F238E27FC236}">
                <a16:creationId xmlns:a16="http://schemas.microsoft.com/office/drawing/2014/main" id="{2818CE07-B965-DA4D-A85D-FF7E9B65E1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959BEE2-BAE4-8146-B457-5659C8B6C821}"/>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330677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291EE-D1B6-E346-9E3F-FCBD1C6245F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3BE7A58-CD7D-7B43-B9EE-B29DBDEE6F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4C201D7-4151-3F48-B5F4-947269107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E31866-CA61-AF40-A56D-5F350B976A23}"/>
              </a:ext>
            </a:extLst>
          </p:cNvPr>
          <p:cNvSpPr>
            <a:spLocks noGrp="1"/>
          </p:cNvSpPr>
          <p:nvPr>
            <p:ph type="dt" sz="half" idx="10"/>
          </p:nvPr>
        </p:nvSpPr>
        <p:spPr/>
        <p:txBody>
          <a:bodyPr/>
          <a:lstStyle/>
          <a:p>
            <a:fld id="{9F804D5D-C660-1046-A198-1819D7FB12FF}" type="datetimeFigureOut">
              <a:rPr kumimoji="1" lang="ja-JP" altLang="en-US" smtClean="0"/>
              <a:t>2020/2/3</a:t>
            </a:fld>
            <a:endParaRPr kumimoji="1" lang="ja-JP" altLang="en-US"/>
          </a:p>
        </p:txBody>
      </p:sp>
      <p:sp>
        <p:nvSpPr>
          <p:cNvPr id="6" name="フッター プレースホルダー 5">
            <a:extLst>
              <a:ext uri="{FF2B5EF4-FFF2-40B4-BE49-F238E27FC236}">
                <a16:creationId xmlns:a16="http://schemas.microsoft.com/office/drawing/2014/main" id="{D9B084BA-C6D3-384E-A4B2-EBF9C2984E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6CAB85-1315-274C-8273-78597D526AC3}"/>
              </a:ext>
            </a:extLst>
          </p:cNvPr>
          <p:cNvSpPr>
            <a:spLocks noGrp="1"/>
          </p:cNvSpPr>
          <p:nvPr>
            <p:ph type="sldNum" sz="quarter" idx="12"/>
          </p:nvPr>
        </p:nvSpPr>
        <p:spPr/>
        <p:txBody>
          <a:body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33672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36B2F5A-FBEF-E447-A855-7601701AE2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BD7EA1-FF56-DC46-B799-C20DB181D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411718-813C-4F44-91A6-0E92BD1B70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04D5D-C660-1046-A198-1819D7FB12FF}" type="datetimeFigureOut">
              <a:rPr kumimoji="1" lang="ja-JP" altLang="en-US" smtClean="0"/>
              <a:t>2020/2/3</a:t>
            </a:fld>
            <a:endParaRPr kumimoji="1" lang="ja-JP" altLang="en-US"/>
          </a:p>
        </p:txBody>
      </p:sp>
      <p:sp>
        <p:nvSpPr>
          <p:cNvPr id="5" name="フッター プレースホルダー 4">
            <a:extLst>
              <a:ext uri="{FF2B5EF4-FFF2-40B4-BE49-F238E27FC236}">
                <a16:creationId xmlns:a16="http://schemas.microsoft.com/office/drawing/2014/main" id="{0023260A-F348-2341-BF0E-9096F7738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92C56F-0240-B342-9BEA-2C55F20BC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A9305-D5B9-8644-A823-AC79A39F85EE}" type="slidenum">
              <a:rPr kumimoji="1" lang="ja-JP" altLang="en-US" smtClean="0"/>
              <a:t>‹#›</a:t>
            </a:fld>
            <a:endParaRPr kumimoji="1" lang="ja-JP" altLang="en-US"/>
          </a:p>
        </p:txBody>
      </p:sp>
    </p:spTree>
    <p:extLst>
      <p:ext uri="{BB962C8B-B14F-4D97-AF65-F5344CB8AC3E}">
        <p14:creationId xmlns:p14="http://schemas.microsoft.com/office/powerpoint/2010/main" val="65900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jra.go.jp/datafile/seiseki/replay/2019/jyusyo.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gavo.t.u-tokyo.ac.jp/~mine/japanese/IT/2017/toukei171211.pdf" TargetMode="External"/><Relationship Id="rId2" Type="http://schemas.openxmlformats.org/officeDocument/2006/relationships/hyperlink" Target="http://www.ise.chuo-u.ac.jp/ise-labs/taguchi-lab/pdf/bachelor/2015/2015_akita.pdf" TargetMode="External"/><Relationship Id="rId1" Type="http://schemas.openxmlformats.org/officeDocument/2006/relationships/slideLayout" Target="../slideLayouts/slideLayout2.xml"/><Relationship Id="rId4" Type="http://schemas.openxmlformats.org/officeDocument/2006/relationships/hyperlink" Target="http://www-mcs.c.oka-pu.ac.jp/pdf/abstract/2006_SatoshiNishimoto_MasterAbstract.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23973-35BA-1F49-8506-909DA80F5869}"/>
              </a:ext>
            </a:extLst>
          </p:cNvPr>
          <p:cNvSpPr>
            <a:spLocks noGrp="1"/>
          </p:cNvSpPr>
          <p:nvPr>
            <p:ph type="ctrTitle"/>
          </p:nvPr>
        </p:nvSpPr>
        <p:spPr/>
        <p:txBody>
          <a:bodyPr/>
          <a:lstStyle/>
          <a:p>
            <a:r>
              <a:rPr lang="ja-JP" altLang="en-US"/>
              <a:t>競走馬の強さと</a:t>
            </a:r>
            <a:r>
              <a:rPr lang="en-US" altLang="ja-JP" dirty="0"/>
              <a:t>BT</a:t>
            </a:r>
            <a:r>
              <a:rPr lang="ja-JP" altLang="en-US"/>
              <a:t>モデル</a:t>
            </a:r>
            <a:endParaRPr kumimoji="1" lang="ja-JP" altLang="en-US"/>
          </a:p>
        </p:txBody>
      </p:sp>
      <p:sp>
        <p:nvSpPr>
          <p:cNvPr id="3" name="字幕 2">
            <a:extLst>
              <a:ext uri="{FF2B5EF4-FFF2-40B4-BE49-F238E27FC236}">
                <a16:creationId xmlns:a16="http://schemas.microsoft.com/office/drawing/2014/main" id="{5A81E9B1-94FC-1648-8A2D-0E6966AE6B30}"/>
              </a:ext>
            </a:extLst>
          </p:cNvPr>
          <p:cNvSpPr>
            <a:spLocks noGrp="1"/>
          </p:cNvSpPr>
          <p:nvPr>
            <p:ph type="subTitle" idx="1"/>
          </p:nvPr>
        </p:nvSpPr>
        <p:spPr/>
        <p:txBody>
          <a:bodyPr/>
          <a:lstStyle/>
          <a:p>
            <a:pPr algn="r"/>
            <a:r>
              <a:rPr kumimoji="1" lang="ja-JP" altLang="en-US"/>
              <a:t>青木克臣</a:t>
            </a:r>
          </a:p>
        </p:txBody>
      </p:sp>
    </p:spTree>
    <p:extLst>
      <p:ext uri="{BB962C8B-B14F-4D97-AF65-F5344CB8AC3E}">
        <p14:creationId xmlns:p14="http://schemas.microsoft.com/office/powerpoint/2010/main" val="297345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2F340-94CA-3844-8552-E1C6706890E5}"/>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C4F8DF9C-6EC8-BA47-B973-27FC472E73C3}"/>
              </a:ext>
            </a:extLst>
          </p:cNvPr>
          <p:cNvSpPr>
            <a:spLocks noGrp="1"/>
          </p:cNvSpPr>
          <p:nvPr>
            <p:ph idx="1"/>
          </p:nvPr>
        </p:nvSpPr>
        <p:spPr/>
        <p:txBody>
          <a:bodyPr/>
          <a:lstStyle/>
          <a:p>
            <a:r>
              <a:rPr lang="en" altLang="ja-JP" dirty="0"/>
              <a:t>n</a:t>
            </a:r>
            <a:r>
              <a:rPr lang="ja-JP" altLang="en-US"/>
              <a:t>個の要素 </a:t>
            </a:r>
            <a:r>
              <a:rPr lang="en-US" altLang="ja-JP" dirty="0"/>
              <a:t>(</a:t>
            </a:r>
            <a:r>
              <a:rPr lang="ja-JP" altLang="en-US"/>
              <a:t>チームや個人</a:t>
            </a:r>
            <a:r>
              <a:rPr lang="en-US" altLang="ja-JP" dirty="0"/>
              <a:t>) </a:t>
            </a:r>
            <a:r>
              <a:rPr lang="ja-JP" altLang="en-US"/>
              <a:t>があり，</a:t>
            </a:r>
            <a:endParaRPr lang="en-US" altLang="ja-JP" dirty="0"/>
          </a:p>
          <a:p>
            <a:r>
              <a:rPr lang="en-US" altLang="ja-JP" dirty="0"/>
              <a:t>1</a:t>
            </a:r>
            <a:r>
              <a:rPr lang="ja-JP" altLang="en-US"/>
              <a:t>要素対</a:t>
            </a:r>
            <a:r>
              <a:rPr lang="en-US" altLang="ja-JP" dirty="0"/>
              <a:t>1</a:t>
            </a:r>
            <a:r>
              <a:rPr lang="ja-JP" altLang="en-US"/>
              <a:t>要素のマッチで何らかの対戦を行う</a:t>
            </a:r>
            <a:endParaRPr lang="en-US" altLang="ja-JP" dirty="0"/>
          </a:p>
          <a:p>
            <a:r>
              <a:rPr lang="ja-JP" altLang="en-US"/>
              <a:t>その結果は片方の要素に対して勝利，または敗北しか生じないとする</a:t>
            </a:r>
            <a:endParaRPr lang="en-US" altLang="ja-JP" dirty="0"/>
          </a:p>
          <a:p>
            <a:r>
              <a:rPr lang="ja-JP" altLang="en-US"/>
              <a:t>ここで要素</a:t>
            </a:r>
            <a:r>
              <a:rPr lang="en" altLang="ja-JP" dirty="0" err="1"/>
              <a:t>i</a:t>
            </a:r>
            <a:r>
              <a:rPr lang="ja-JP" altLang="en-US"/>
              <a:t>が要素</a:t>
            </a:r>
            <a:r>
              <a:rPr lang="en" altLang="ja-JP" dirty="0"/>
              <a:t>j</a:t>
            </a:r>
            <a:r>
              <a:rPr lang="ja-JP" altLang="en-US"/>
              <a:t>に勝利する確率を</a:t>
            </a:r>
            <a:r>
              <a:rPr lang="en" altLang="ja-JP" dirty="0" err="1"/>
              <a:t>P</a:t>
            </a:r>
            <a:r>
              <a:rPr lang="en" altLang="ja-JP" baseline="-25000" dirty="0" err="1"/>
              <a:t>ij</a:t>
            </a:r>
            <a:r>
              <a:rPr lang="en" altLang="ja-JP" dirty="0"/>
              <a:t> </a:t>
            </a:r>
            <a:r>
              <a:rPr lang="ja-JP" altLang="en-US"/>
              <a:t>としたとき</a:t>
            </a:r>
            <a:r>
              <a:rPr lang="en-US" altLang="ja-JP" dirty="0"/>
              <a:t>,</a:t>
            </a:r>
          </a:p>
          <a:p>
            <a:pPr marL="0" indent="0">
              <a:buNone/>
            </a:pPr>
            <a:r>
              <a:rPr lang="en-US" altLang="ja-JP" dirty="0"/>
              <a:t>   </a:t>
            </a:r>
            <a:r>
              <a:rPr lang="ja-JP" altLang="en-US"/>
              <a:t>すべての組み合わせに対して，</a:t>
            </a:r>
            <a:endParaRPr kumimoji="1" lang="ja-JP" altLang="en-US"/>
          </a:p>
        </p:txBody>
      </p:sp>
      <p:pic>
        <p:nvPicPr>
          <p:cNvPr id="5" name="図 4">
            <a:extLst>
              <a:ext uri="{FF2B5EF4-FFF2-40B4-BE49-F238E27FC236}">
                <a16:creationId xmlns:a16="http://schemas.microsoft.com/office/drawing/2014/main" id="{C6981543-E44D-C645-AABC-862D769149D1}"/>
              </a:ext>
            </a:extLst>
          </p:cNvPr>
          <p:cNvPicPr>
            <a:picLocks noChangeAspect="1"/>
          </p:cNvPicPr>
          <p:nvPr/>
        </p:nvPicPr>
        <p:blipFill>
          <a:blip r:embed="rId3"/>
          <a:stretch>
            <a:fillRect/>
          </a:stretch>
        </p:blipFill>
        <p:spPr>
          <a:xfrm>
            <a:off x="-737680" y="4917057"/>
            <a:ext cx="11873333" cy="1757153"/>
          </a:xfrm>
          <a:prstGeom prst="rect">
            <a:avLst/>
          </a:prstGeom>
        </p:spPr>
      </p:pic>
    </p:spTree>
    <p:extLst>
      <p:ext uri="{BB962C8B-B14F-4D97-AF65-F5344CB8AC3E}">
        <p14:creationId xmlns:p14="http://schemas.microsoft.com/office/powerpoint/2010/main" val="2465023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328F0A-4ECD-844A-B420-EBD9B05D9AC8}"/>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5F9A8F25-DEE1-4D4B-94D5-DBB5C5C1B0A0}"/>
              </a:ext>
            </a:extLst>
          </p:cNvPr>
          <p:cNvSpPr>
            <a:spLocks noGrp="1"/>
          </p:cNvSpPr>
          <p:nvPr>
            <p:ph idx="1"/>
          </p:nvPr>
        </p:nvSpPr>
        <p:spPr/>
        <p:txBody>
          <a:bodyPr/>
          <a:lstStyle/>
          <a:p>
            <a:r>
              <a:rPr lang="ja-JP" altLang="en-US"/>
              <a:t>これらの確率から「強さ」 というものが</a:t>
            </a:r>
            <a:endParaRPr lang="en-US" altLang="ja-JP" dirty="0"/>
          </a:p>
          <a:p>
            <a:pPr marL="0" indent="0">
              <a:buNone/>
            </a:pPr>
            <a:r>
              <a:rPr lang="ja-JP" altLang="en-US"/>
              <a:t>　　　　　　　　　　　一義的に定められるための条件が存在</a:t>
            </a:r>
            <a:endParaRPr kumimoji="1" lang="ja-JP" altLang="en-US"/>
          </a:p>
        </p:txBody>
      </p:sp>
    </p:spTree>
    <p:extLst>
      <p:ext uri="{BB962C8B-B14F-4D97-AF65-F5344CB8AC3E}">
        <p14:creationId xmlns:p14="http://schemas.microsoft.com/office/powerpoint/2010/main" val="61535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CE978-60AD-954C-B7D5-622EF3486C49}"/>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B9352BDC-6211-C24B-A3D7-60A50536B748}"/>
              </a:ext>
            </a:extLst>
          </p:cNvPr>
          <p:cNvSpPr>
            <a:spLocks noGrp="1"/>
          </p:cNvSpPr>
          <p:nvPr>
            <p:ph idx="1"/>
          </p:nvPr>
        </p:nvSpPr>
        <p:spPr/>
        <p:txBody>
          <a:bodyPr/>
          <a:lstStyle/>
          <a:p>
            <a:r>
              <a:rPr lang="ja-JP" altLang="en-US"/>
              <a:t>いま，全部で</a:t>
            </a:r>
            <a:r>
              <a:rPr lang="en" altLang="ja-JP" dirty="0"/>
              <a:t>m</a:t>
            </a:r>
            <a:r>
              <a:rPr lang="ja-JP" altLang="en-US"/>
              <a:t>個のチームが互いに何回か対戦するものとし，チーム</a:t>
            </a:r>
            <a:r>
              <a:rPr lang="en" altLang="ja-JP" dirty="0" err="1"/>
              <a:t>i</a:t>
            </a:r>
            <a:r>
              <a:rPr lang="ja-JP" altLang="en-US"/>
              <a:t>がチーム</a:t>
            </a:r>
            <a:r>
              <a:rPr lang="en" altLang="ja-JP" dirty="0"/>
              <a:t>j</a:t>
            </a:r>
            <a:r>
              <a:rPr lang="ja-JP" altLang="en-US"/>
              <a:t>に勝つ確率を，</a:t>
            </a:r>
            <a:endParaRPr lang="en-US" altLang="ja-JP" dirty="0"/>
          </a:p>
          <a:p>
            <a:pPr marL="0" indent="0">
              <a:buNone/>
            </a:pPr>
            <a:endParaRPr lang="en-US" altLang="ja-JP" dirty="0"/>
          </a:p>
          <a:p>
            <a:pPr marL="0" indent="0">
              <a:buNone/>
            </a:pPr>
            <a:r>
              <a:rPr lang="ja-JP" altLang="en-US"/>
              <a:t>　　　　　　　　　　　　　　　　　　　と表す</a:t>
            </a:r>
            <a:endParaRPr lang="en-US" altLang="ja-JP" dirty="0"/>
          </a:p>
          <a:p>
            <a:r>
              <a:rPr lang="ja-JP" altLang="en-US"/>
              <a:t>引き分けはないものと仮定すると，</a:t>
            </a:r>
            <a:endParaRPr lang="en-US" altLang="ja-JP" dirty="0"/>
          </a:p>
          <a:p>
            <a:endParaRPr kumimoji="1" lang="en-US" altLang="ja-JP" dirty="0"/>
          </a:p>
          <a:p>
            <a:endParaRPr lang="en-US" altLang="ja-JP" dirty="0"/>
          </a:p>
          <a:p>
            <a:pPr marL="0" indent="0">
              <a:buNone/>
            </a:pPr>
            <a:r>
              <a:rPr kumimoji="1" lang="ja-JP" altLang="en-US"/>
              <a:t>　　　　　　　　　　　　　　　　　　が成り立つ</a:t>
            </a:r>
          </a:p>
        </p:txBody>
      </p:sp>
      <p:pic>
        <p:nvPicPr>
          <p:cNvPr id="5" name="図 4">
            <a:extLst>
              <a:ext uri="{FF2B5EF4-FFF2-40B4-BE49-F238E27FC236}">
                <a16:creationId xmlns:a16="http://schemas.microsoft.com/office/drawing/2014/main" id="{E14BDD73-A4CF-CF41-9491-7166ED458C81}"/>
              </a:ext>
            </a:extLst>
          </p:cNvPr>
          <p:cNvPicPr>
            <a:picLocks noChangeAspect="1"/>
          </p:cNvPicPr>
          <p:nvPr/>
        </p:nvPicPr>
        <p:blipFill>
          <a:blip r:embed="rId2"/>
          <a:stretch>
            <a:fillRect/>
          </a:stretch>
        </p:blipFill>
        <p:spPr>
          <a:xfrm>
            <a:off x="2509688" y="2751945"/>
            <a:ext cx="4584700" cy="698500"/>
          </a:xfrm>
          <a:prstGeom prst="rect">
            <a:avLst/>
          </a:prstGeom>
        </p:spPr>
      </p:pic>
      <p:pic>
        <p:nvPicPr>
          <p:cNvPr id="7" name="図 6">
            <a:extLst>
              <a:ext uri="{FF2B5EF4-FFF2-40B4-BE49-F238E27FC236}">
                <a16:creationId xmlns:a16="http://schemas.microsoft.com/office/drawing/2014/main" id="{3A4F5168-E1D6-1A4D-8AF6-AF0003C8760A}"/>
              </a:ext>
            </a:extLst>
          </p:cNvPr>
          <p:cNvPicPr>
            <a:picLocks noChangeAspect="1"/>
          </p:cNvPicPr>
          <p:nvPr/>
        </p:nvPicPr>
        <p:blipFill>
          <a:blip r:embed="rId3"/>
          <a:stretch>
            <a:fillRect/>
          </a:stretch>
        </p:blipFill>
        <p:spPr>
          <a:xfrm>
            <a:off x="2863730" y="4477154"/>
            <a:ext cx="3479800" cy="673100"/>
          </a:xfrm>
          <a:prstGeom prst="rect">
            <a:avLst/>
          </a:prstGeom>
        </p:spPr>
      </p:pic>
    </p:spTree>
    <p:extLst>
      <p:ext uri="{BB962C8B-B14F-4D97-AF65-F5344CB8AC3E}">
        <p14:creationId xmlns:p14="http://schemas.microsoft.com/office/powerpoint/2010/main" val="286217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D3CC2-C4FB-F04F-AB67-2BA3CBDD70A3}"/>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DC4174C5-489B-F74C-B235-96A40DA35CAF}"/>
              </a:ext>
            </a:extLst>
          </p:cNvPr>
          <p:cNvSpPr>
            <a:spLocks noGrp="1"/>
          </p:cNvSpPr>
          <p:nvPr>
            <p:ph idx="1"/>
          </p:nvPr>
        </p:nvSpPr>
        <p:spPr/>
        <p:txBody>
          <a:bodyPr>
            <a:normAutofit/>
          </a:bodyPr>
          <a:lstStyle/>
          <a:p>
            <a:r>
              <a:rPr lang="ja-JP" altLang="en-US"/>
              <a:t>たとえ ば</a:t>
            </a:r>
            <a:r>
              <a:rPr lang="en" altLang="ja-JP" dirty="0"/>
              <a:t>m = 3</a:t>
            </a:r>
            <a:r>
              <a:rPr lang="ja-JP" altLang="en-US"/>
              <a:t>として，</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r>
              <a:rPr lang="ja-JP" altLang="en-US"/>
              <a:t>という関係が成り立つ場合</a:t>
            </a:r>
            <a:r>
              <a:rPr lang="en-US" altLang="ja-JP" dirty="0"/>
              <a:t>, </a:t>
            </a:r>
            <a:r>
              <a:rPr lang="ja-JP" altLang="en-US"/>
              <a:t>いわゆる「三すくみ」の状態</a:t>
            </a:r>
            <a:endParaRPr kumimoji="1" lang="ja-JP" altLang="en-US"/>
          </a:p>
        </p:txBody>
      </p:sp>
      <p:pic>
        <p:nvPicPr>
          <p:cNvPr id="5" name="図 4">
            <a:extLst>
              <a:ext uri="{FF2B5EF4-FFF2-40B4-BE49-F238E27FC236}">
                <a16:creationId xmlns:a16="http://schemas.microsoft.com/office/drawing/2014/main" id="{CED25A41-A67F-5540-92B4-F25EE4F437EA}"/>
              </a:ext>
            </a:extLst>
          </p:cNvPr>
          <p:cNvPicPr>
            <a:picLocks noChangeAspect="1"/>
          </p:cNvPicPr>
          <p:nvPr/>
        </p:nvPicPr>
        <p:blipFill>
          <a:blip r:embed="rId3"/>
          <a:stretch>
            <a:fillRect/>
          </a:stretch>
        </p:blipFill>
        <p:spPr>
          <a:xfrm>
            <a:off x="4857750" y="2555455"/>
            <a:ext cx="2476500" cy="2730500"/>
          </a:xfrm>
          <a:prstGeom prst="rect">
            <a:avLst/>
          </a:prstGeom>
        </p:spPr>
      </p:pic>
    </p:spTree>
    <p:extLst>
      <p:ext uri="{BB962C8B-B14F-4D97-AF65-F5344CB8AC3E}">
        <p14:creationId xmlns:p14="http://schemas.microsoft.com/office/powerpoint/2010/main" val="134196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20859-7058-1445-9AB2-1001EE62EFB5}"/>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461B2DAC-5858-6B48-BDF2-C4B47412E53F}"/>
              </a:ext>
            </a:extLst>
          </p:cNvPr>
          <p:cNvSpPr>
            <a:spLocks noGrp="1"/>
          </p:cNvSpPr>
          <p:nvPr>
            <p:ph idx="1"/>
          </p:nvPr>
        </p:nvSpPr>
        <p:spPr/>
        <p:txBody>
          <a:bodyPr>
            <a:normAutofit fontScale="92500" lnSpcReduction="10000"/>
          </a:bodyPr>
          <a:lstStyle/>
          <a:p>
            <a:r>
              <a:rPr lang="ja-JP" altLang="en-US"/>
              <a:t>各チームに対応して</a:t>
            </a:r>
            <a:r>
              <a:rPr lang="en" altLang="ja-JP" dirty="0"/>
              <a:t>m</a:t>
            </a:r>
            <a:r>
              <a:rPr lang="ja-JP" altLang="en-US"/>
              <a:t>個の「強さ」となる量</a:t>
            </a:r>
            <a:r>
              <a:rPr lang="el-GR" altLang="ja-JP" dirty="0"/>
              <a:t>π</a:t>
            </a:r>
            <a:r>
              <a:rPr lang="en-US" altLang="ja-JP" baseline="-25000" dirty="0"/>
              <a:t>1</a:t>
            </a:r>
            <a:r>
              <a:rPr lang="el-GR" altLang="ja-JP" dirty="0"/>
              <a:t> </a:t>
            </a:r>
            <a:r>
              <a:rPr lang="en-US" altLang="ja-JP" dirty="0"/>
              <a:t>,</a:t>
            </a:r>
            <a:r>
              <a:rPr lang="el-GR" altLang="ja-JP" dirty="0"/>
              <a:t>π</a:t>
            </a:r>
            <a:r>
              <a:rPr lang="en-US" altLang="ja-JP" baseline="-25000" dirty="0"/>
              <a:t>2 </a:t>
            </a:r>
            <a:r>
              <a:rPr lang="el-GR" altLang="ja-JP" dirty="0"/>
              <a:t> </a:t>
            </a:r>
            <a:r>
              <a:rPr lang="en-US" altLang="ja-JP" dirty="0"/>
              <a:t>,,,</a:t>
            </a:r>
            <a:r>
              <a:rPr lang="el-GR" altLang="ja-JP" dirty="0"/>
              <a:t> π</a:t>
            </a:r>
            <a:r>
              <a:rPr lang="en-US" altLang="ja-JP" baseline="-25000" dirty="0"/>
              <a:t>m</a:t>
            </a:r>
            <a:r>
              <a:rPr lang="en" altLang="ja-JP" dirty="0"/>
              <a:t> </a:t>
            </a:r>
            <a:r>
              <a:rPr lang="ja-JP" altLang="en-US"/>
              <a:t>が存在して，全ての</a:t>
            </a:r>
            <a:r>
              <a:rPr lang="en" altLang="ja-JP" dirty="0" err="1"/>
              <a:t>i</a:t>
            </a:r>
            <a:r>
              <a:rPr lang="en" altLang="ja-JP" dirty="0"/>
              <a:t> </a:t>
            </a:r>
            <a:r>
              <a:rPr lang="ja-JP" altLang="en"/>
              <a:t>，</a:t>
            </a:r>
            <a:r>
              <a:rPr lang="en" altLang="ja-JP" dirty="0"/>
              <a:t>j</a:t>
            </a:r>
            <a:r>
              <a:rPr lang="ja-JP" altLang="en-US"/>
              <a:t>の組み合わせに対し，確率 </a:t>
            </a:r>
            <a:r>
              <a:rPr lang="en" altLang="ja-JP" dirty="0" err="1"/>
              <a:t>pij</a:t>
            </a:r>
            <a:r>
              <a:rPr lang="en" altLang="ja-JP" dirty="0"/>
              <a:t> </a:t>
            </a:r>
            <a:r>
              <a:rPr lang="ja-JP" altLang="en-US"/>
              <a:t>が，</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a:t>と表されるものと想定する</a:t>
            </a:r>
            <a:endParaRPr lang="en-US" altLang="ja-JP" dirty="0"/>
          </a:p>
          <a:p>
            <a:pPr marL="0" indent="0">
              <a:buNone/>
            </a:pPr>
            <a:endParaRPr lang="en-US" altLang="ja-JP" b="1" dirty="0"/>
          </a:p>
          <a:p>
            <a:pPr marL="0" indent="0">
              <a:buNone/>
            </a:pPr>
            <a:r>
              <a:rPr lang="ja-JP" altLang="en-US" b="1"/>
              <a:t>・</a:t>
            </a:r>
            <a:r>
              <a:rPr lang="ja-JP" altLang="en-US"/>
              <a:t>この時</a:t>
            </a:r>
            <a:r>
              <a:rPr lang="en-US" altLang="ja-JP" dirty="0"/>
              <a:t>,</a:t>
            </a:r>
            <a:r>
              <a:rPr lang="el-GR" altLang="ja-JP" dirty="0"/>
              <a:t> π</a:t>
            </a:r>
            <a:r>
              <a:rPr lang="en-US" altLang="ja-JP" baseline="-25000" dirty="0" err="1"/>
              <a:t>i</a:t>
            </a:r>
            <a:r>
              <a:rPr lang="en-US" altLang="ja-JP" dirty="0"/>
              <a:t> </a:t>
            </a:r>
            <a:r>
              <a:rPr lang="ja-JP" altLang="en-US"/>
              <a:t>はチーム</a:t>
            </a:r>
            <a:r>
              <a:rPr lang="en" altLang="ja-JP" dirty="0" err="1"/>
              <a:t>i</a:t>
            </a:r>
            <a:r>
              <a:rPr lang="en" altLang="ja-JP" dirty="0"/>
              <a:t> </a:t>
            </a:r>
            <a:r>
              <a:rPr lang="ja-JP" altLang="en-US"/>
              <a:t>の「強さ」を表すものと解釈できる</a:t>
            </a:r>
            <a:endParaRPr lang="en-US" altLang="ja-JP" dirty="0"/>
          </a:p>
          <a:p>
            <a:pPr marL="0" indent="0" algn="r">
              <a:buNone/>
            </a:pPr>
            <a:r>
              <a:rPr lang="en" altLang="ja-JP" dirty="0"/>
              <a:t>Bradley and Terry</a:t>
            </a:r>
            <a:r>
              <a:rPr lang="ja-JP" altLang="en"/>
              <a:t>（</a:t>
            </a:r>
            <a:r>
              <a:rPr lang="en" altLang="ja-JP" dirty="0"/>
              <a:t>1952</a:t>
            </a:r>
            <a:r>
              <a:rPr lang="ja-JP" altLang="en"/>
              <a:t>）</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7565272B-EDED-1B44-BEB5-57B798E7C189}"/>
              </a:ext>
            </a:extLst>
          </p:cNvPr>
          <p:cNvPicPr>
            <a:picLocks noChangeAspect="1"/>
          </p:cNvPicPr>
          <p:nvPr/>
        </p:nvPicPr>
        <p:blipFill>
          <a:blip r:embed="rId3"/>
          <a:stretch>
            <a:fillRect/>
          </a:stretch>
        </p:blipFill>
        <p:spPr>
          <a:xfrm>
            <a:off x="3466142" y="2937465"/>
            <a:ext cx="5108514" cy="1384368"/>
          </a:xfrm>
          <a:prstGeom prst="rect">
            <a:avLst/>
          </a:prstGeom>
        </p:spPr>
      </p:pic>
    </p:spTree>
    <p:extLst>
      <p:ext uri="{BB962C8B-B14F-4D97-AF65-F5344CB8AC3E}">
        <p14:creationId xmlns:p14="http://schemas.microsoft.com/office/powerpoint/2010/main" val="4112151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6D199-7292-EF4B-9105-B2FC285D2026}"/>
              </a:ext>
            </a:extLst>
          </p:cNvPr>
          <p:cNvSpPr>
            <a:spLocks noGrp="1"/>
          </p:cNvSpPr>
          <p:nvPr>
            <p:ph type="title"/>
          </p:nvPr>
        </p:nvSpPr>
        <p:spPr/>
        <p:txBody>
          <a:bodyPr/>
          <a:lstStyle/>
          <a:p>
            <a:r>
              <a:rPr kumimoji="1" lang="ja-JP" altLang="en-US"/>
              <a:t>レース結果の集計</a:t>
            </a:r>
          </a:p>
        </p:txBody>
      </p:sp>
      <p:sp>
        <p:nvSpPr>
          <p:cNvPr id="3" name="コンテンツ プレースホルダー 2">
            <a:extLst>
              <a:ext uri="{FF2B5EF4-FFF2-40B4-BE49-F238E27FC236}">
                <a16:creationId xmlns:a16="http://schemas.microsoft.com/office/drawing/2014/main" id="{A60D14D2-ED92-EF4E-B537-705EB0E6C4ED}"/>
              </a:ext>
            </a:extLst>
          </p:cNvPr>
          <p:cNvSpPr>
            <a:spLocks noGrp="1"/>
          </p:cNvSpPr>
          <p:nvPr>
            <p:ph idx="1"/>
          </p:nvPr>
        </p:nvSpPr>
        <p:spPr/>
        <p:txBody>
          <a:bodyPr/>
          <a:lstStyle/>
          <a:p>
            <a:r>
              <a:rPr kumimoji="1" lang="en-US" altLang="ja-JP" dirty="0"/>
              <a:t>JRA</a:t>
            </a:r>
            <a:r>
              <a:rPr kumimoji="1" lang="ja-JP" altLang="en-US"/>
              <a:t>の公式</a:t>
            </a:r>
            <a:r>
              <a:rPr kumimoji="1" lang="en-US" altLang="ja-JP" dirty="0"/>
              <a:t>HP</a:t>
            </a:r>
            <a:r>
              <a:rPr lang="ja-JP" altLang="en-US"/>
              <a:t>からスクレイピングして集計</a:t>
            </a:r>
            <a:endParaRPr lang="en-US" altLang="ja-JP" dirty="0"/>
          </a:p>
          <a:p>
            <a:pPr marL="0" indent="0">
              <a:buNone/>
            </a:pPr>
            <a:r>
              <a:rPr lang="en-US" altLang="ja-JP" sz="2000" dirty="0"/>
              <a:t>(</a:t>
            </a:r>
            <a:r>
              <a:rPr lang="en" altLang="ja-JP" sz="2000" dirty="0">
                <a:hlinkClick r:id="rId2"/>
              </a:rPr>
              <a:t>http://www.jra.go.jp/datafile/seiseki/replay/2019/jyusyo.html</a:t>
            </a:r>
            <a:r>
              <a:rPr lang="en-US" altLang="ja-JP" sz="2000" dirty="0"/>
              <a:t>)</a:t>
            </a:r>
            <a:endParaRPr lang="en-US" altLang="ja-JP" dirty="0"/>
          </a:p>
          <a:p>
            <a:r>
              <a:rPr kumimoji="1" lang="en-US" altLang="ja-JP" dirty="0"/>
              <a:t>CSV</a:t>
            </a:r>
            <a:r>
              <a:rPr kumimoji="1" lang="ja-JP" altLang="en-US"/>
              <a:t>ファイルに出力</a:t>
            </a:r>
            <a:endParaRPr kumimoji="1" lang="en-US" altLang="ja-JP" dirty="0"/>
          </a:p>
          <a:p>
            <a:endParaRPr kumimoji="1" lang="en-US" altLang="ja-JP" dirty="0"/>
          </a:p>
          <a:p>
            <a:pPr marL="0" indent="0">
              <a:buNone/>
            </a:pPr>
            <a:endParaRPr kumimoji="1" lang="ja-JP" altLang="en-US" sz="2400"/>
          </a:p>
        </p:txBody>
      </p:sp>
    </p:spTree>
    <p:extLst>
      <p:ext uri="{BB962C8B-B14F-4D97-AF65-F5344CB8AC3E}">
        <p14:creationId xmlns:p14="http://schemas.microsoft.com/office/powerpoint/2010/main" val="128417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85622-2425-0A46-B2EC-E5DB7D0D2B52}"/>
              </a:ext>
            </a:extLst>
          </p:cNvPr>
          <p:cNvSpPr>
            <a:spLocks noGrp="1"/>
          </p:cNvSpPr>
          <p:nvPr>
            <p:ph type="title"/>
          </p:nvPr>
        </p:nvSpPr>
        <p:spPr/>
        <p:txBody>
          <a:bodyPr/>
          <a:lstStyle/>
          <a:p>
            <a:r>
              <a:rPr kumimoji="1" lang="en-US" altLang="ja-JP" dirty="0"/>
              <a:t>BT</a:t>
            </a:r>
            <a:r>
              <a:rPr kumimoji="1" lang="ja-JP" altLang="en-US"/>
              <a:t>モデルより、強さを出す</a:t>
            </a:r>
            <a:r>
              <a:rPr kumimoji="1" lang="en-US" altLang="ja-JP" dirty="0"/>
              <a:t>(</a:t>
            </a:r>
            <a:r>
              <a:rPr kumimoji="1" lang="ja-JP" altLang="en-US"/>
              <a:t>例</a:t>
            </a:r>
            <a:r>
              <a:rPr kumimoji="1" lang="en-US" altLang="ja-JP" dirty="0"/>
              <a:t>)</a:t>
            </a:r>
            <a:endParaRPr kumimoji="1" lang="ja-JP" altLang="en-US"/>
          </a:p>
        </p:txBody>
      </p:sp>
      <p:pic>
        <p:nvPicPr>
          <p:cNvPr id="5" name="コンテンツ プレースホルダー 4">
            <a:extLst>
              <a:ext uri="{FF2B5EF4-FFF2-40B4-BE49-F238E27FC236}">
                <a16:creationId xmlns:a16="http://schemas.microsoft.com/office/drawing/2014/main" id="{97F4549F-20F6-934D-B178-6075FFB64677}"/>
              </a:ext>
            </a:extLst>
          </p:cNvPr>
          <p:cNvPicPr>
            <a:picLocks noGrp="1" noChangeAspect="1"/>
          </p:cNvPicPr>
          <p:nvPr>
            <p:ph idx="1"/>
          </p:nvPr>
        </p:nvPicPr>
        <p:blipFill>
          <a:blip r:embed="rId2"/>
          <a:stretch>
            <a:fillRect/>
          </a:stretch>
        </p:blipFill>
        <p:spPr>
          <a:xfrm>
            <a:off x="3068950" y="1690688"/>
            <a:ext cx="6054100" cy="4606381"/>
          </a:xfrm>
        </p:spPr>
      </p:pic>
    </p:spTree>
    <p:extLst>
      <p:ext uri="{BB962C8B-B14F-4D97-AF65-F5344CB8AC3E}">
        <p14:creationId xmlns:p14="http://schemas.microsoft.com/office/powerpoint/2010/main" val="388535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530EF-2E86-9F49-9031-7ACF80B58B3D}"/>
              </a:ext>
            </a:extLst>
          </p:cNvPr>
          <p:cNvSpPr>
            <a:spLocks noGrp="1"/>
          </p:cNvSpPr>
          <p:nvPr>
            <p:ph type="title"/>
          </p:nvPr>
        </p:nvSpPr>
        <p:spPr/>
        <p:txBody>
          <a:bodyPr/>
          <a:lstStyle/>
          <a:p>
            <a:r>
              <a:rPr lang="en-US" altLang="ja-JP" dirty="0"/>
              <a:t>BT</a:t>
            </a:r>
            <a:r>
              <a:rPr lang="ja-JP" altLang="en-US"/>
              <a:t>モデルより、強さを出す</a:t>
            </a:r>
            <a:r>
              <a:rPr lang="en-US" altLang="ja-JP" dirty="0"/>
              <a:t>(</a:t>
            </a:r>
            <a:r>
              <a:rPr lang="ja-JP" altLang="en-US"/>
              <a:t>例</a:t>
            </a:r>
            <a:r>
              <a:rPr lang="en-US" altLang="ja-JP" dirty="0"/>
              <a:t>)</a:t>
            </a:r>
            <a:endParaRPr kumimoji="1" lang="ja-JP" altLang="en-US"/>
          </a:p>
        </p:txBody>
      </p:sp>
      <p:pic>
        <p:nvPicPr>
          <p:cNvPr id="5" name="コンテンツ プレースホルダー 4">
            <a:extLst>
              <a:ext uri="{FF2B5EF4-FFF2-40B4-BE49-F238E27FC236}">
                <a16:creationId xmlns:a16="http://schemas.microsoft.com/office/drawing/2014/main" id="{0254610F-E897-0A40-8D26-BC24FADA1528}"/>
              </a:ext>
            </a:extLst>
          </p:cNvPr>
          <p:cNvPicPr>
            <a:picLocks noGrp="1" noChangeAspect="1"/>
          </p:cNvPicPr>
          <p:nvPr>
            <p:ph idx="1"/>
          </p:nvPr>
        </p:nvPicPr>
        <p:blipFill>
          <a:blip r:embed="rId2"/>
          <a:stretch>
            <a:fillRect/>
          </a:stretch>
        </p:blipFill>
        <p:spPr>
          <a:xfrm>
            <a:off x="2922049" y="1690688"/>
            <a:ext cx="6347901" cy="4687681"/>
          </a:xfrm>
        </p:spPr>
      </p:pic>
    </p:spTree>
    <p:extLst>
      <p:ext uri="{BB962C8B-B14F-4D97-AF65-F5344CB8AC3E}">
        <p14:creationId xmlns:p14="http://schemas.microsoft.com/office/powerpoint/2010/main" val="2542148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1D69F-4336-3E41-80C8-5ECF216E2E23}"/>
              </a:ext>
            </a:extLst>
          </p:cNvPr>
          <p:cNvSpPr>
            <a:spLocks noGrp="1"/>
          </p:cNvSpPr>
          <p:nvPr>
            <p:ph type="title"/>
          </p:nvPr>
        </p:nvSpPr>
        <p:spPr/>
        <p:txBody>
          <a:bodyPr/>
          <a:lstStyle/>
          <a:p>
            <a:r>
              <a:rPr lang="en-US" altLang="ja-JP" dirty="0"/>
              <a:t>BT</a:t>
            </a:r>
            <a:r>
              <a:rPr lang="ja-JP" altLang="en-US"/>
              <a:t>モデルより、強さを出す</a:t>
            </a:r>
            <a:r>
              <a:rPr lang="en-US" altLang="ja-JP" dirty="0"/>
              <a:t>(</a:t>
            </a:r>
            <a:r>
              <a:rPr lang="ja-JP" altLang="en-US"/>
              <a:t>例</a:t>
            </a:r>
            <a:r>
              <a:rPr lang="en-US" altLang="ja-JP" dirty="0"/>
              <a:t>)</a:t>
            </a:r>
            <a:endParaRPr kumimoji="1" lang="ja-JP" altLang="en-US"/>
          </a:p>
        </p:txBody>
      </p:sp>
      <p:pic>
        <p:nvPicPr>
          <p:cNvPr id="5" name="コンテンツ プレースホルダー 4">
            <a:extLst>
              <a:ext uri="{FF2B5EF4-FFF2-40B4-BE49-F238E27FC236}">
                <a16:creationId xmlns:a16="http://schemas.microsoft.com/office/drawing/2014/main" id="{12349F2A-9351-844F-88E6-CD7DA9418C41}"/>
              </a:ext>
            </a:extLst>
          </p:cNvPr>
          <p:cNvPicPr>
            <a:picLocks noGrp="1" noChangeAspect="1"/>
          </p:cNvPicPr>
          <p:nvPr>
            <p:ph idx="1"/>
          </p:nvPr>
        </p:nvPicPr>
        <p:blipFill>
          <a:blip r:embed="rId2"/>
          <a:stretch>
            <a:fillRect/>
          </a:stretch>
        </p:blipFill>
        <p:spPr>
          <a:xfrm>
            <a:off x="2549438" y="1545491"/>
            <a:ext cx="7093123" cy="5201624"/>
          </a:xfrm>
        </p:spPr>
      </p:pic>
    </p:spTree>
    <p:extLst>
      <p:ext uri="{BB962C8B-B14F-4D97-AF65-F5344CB8AC3E}">
        <p14:creationId xmlns:p14="http://schemas.microsoft.com/office/powerpoint/2010/main" val="402523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304F7A-5336-3347-91B1-EC2A0E864CA1}"/>
              </a:ext>
            </a:extLst>
          </p:cNvPr>
          <p:cNvSpPr>
            <a:spLocks noGrp="1"/>
          </p:cNvSpPr>
          <p:nvPr>
            <p:ph type="title"/>
          </p:nvPr>
        </p:nvSpPr>
        <p:spPr/>
        <p:txBody>
          <a:bodyPr/>
          <a:lstStyle/>
          <a:p>
            <a:r>
              <a:rPr lang="en-US" altLang="ja-JP" dirty="0"/>
              <a:t>BT</a:t>
            </a:r>
            <a:r>
              <a:rPr lang="ja-JP" altLang="en-US"/>
              <a:t>モデルより、強さを出す</a:t>
            </a:r>
            <a:r>
              <a:rPr lang="en-US" altLang="ja-JP" dirty="0"/>
              <a:t>(</a:t>
            </a:r>
            <a:r>
              <a:rPr lang="ja-JP" altLang="en-US"/>
              <a:t>例</a:t>
            </a:r>
            <a:r>
              <a:rPr lang="en-US" altLang="ja-JP" dirty="0"/>
              <a:t>)</a:t>
            </a:r>
            <a:endParaRPr kumimoji="1" lang="ja-JP" altLang="en-US"/>
          </a:p>
        </p:txBody>
      </p:sp>
      <p:pic>
        <p:nvPicPr>
          <p:cNvPr id="5" name="コンテンツ プレースホルダー 4">
            <a:extLst>
              <a:ext uri="{FF2B5EF4-FFF2-40B4-BE49-F238E27FC236}">
                <a16:creationId xmlns:a16="http://schemas.microsoft.com/office/drawing/2014/main" id="{D7CC5076-1EC9-654D-B02B-5780EA09F87E}"/>
              </a:ext>
            </a:extLst>
          </p:cNvPr>
          <p:cNvPicPr>
            <a:picLocks noGrp="1" noChangeAspect="1"/>
          </p:cNvPicPr>
          <p:nvPr>
            <p:ph idx="1"/>
          </p:nvPr>
        </p:nvPicPr>
        <p:blipFill>
          <a:blip r:embed="rId2"/>
          <a:stretch>
            <a:fillRect/>
          </a:stretch>
        </p:blipFill>
        <p:spPr>
          <a:xfrm>
            <a:off x="2084666" y="1578634"/>
            <a:ext cx="8022668" cy="4969265"/>
          </a:xfrm>
        </p:spPr>
      </p:pic>
    </p:spTree>
    <p:extLst>
      <p:ext uri="{BB962C8B-B14F-4D97-AF65-F5344CB8AC3E}">
        <p14:creationId xmlns:p14="http://schemas.microsoft.com/office/powerpoint/2010/main" val="121767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BAC81C-DDFC-6F40-B009-6185251F270B}"/>
              </a:ext>
            </a:extLst>
          </p:cNvPr>
          <p:cNvSpPr>
            <a:spLocks noGrp="1"/>
          </p:cNvSpPr>
          <p:nvPr>
            <p:ph type="title"/>
          </p:nvPr>
        </p:nvSpPr>
        <p:spPr/>
        <p:txBody>
          <a:bodyPr/>
          <a:lstStyle/>
          <a:p>
            <a:r>
              <a:rPr kumimoji="1" lang="ja-JP" altLang="en-US"/>
              <a:t>趣味</a:t>
            </a:r>
          </a:p>
        </p:txBody>
      </p:sp>
      <p:pic>
        <p:nvPicPr>
          <p:cNvPr id="4" name="コンテンツ プレースホルダー 3">
            <a:extLst>
              <a:ext uri="{FF2B5EF4-FFF2-40B4-BE49-F238E27FC236}">
                <a16:creationId xmlns:a16="http://schemas.microsoft.com/office/drawing/2014/main" id="{C718AF2A-3CAD-6941-85B7-D9D7EAB3D367}"/>
              </a:ext>
            </a:extLst>
          </p:cNvPr>
          <p:cNvPicPr>
            <a:picLocks noGrp="1" noChangeAspect="1"/>
          </p:cNvPicPr>
          <p:nvPr>
            <p:ph idx="1"/>
          </p:nvPr>
        </p:nvPicPr>
        <p:blipFill>
          <a:blip r:embed="rId2"/>
          <a:stretch>
            <a:fillRect/>
          </a:stretch>
        </p:blipFill>
        <p:spPr>
          <a:xfrm>
            <a:off x="6847172" y="365125"/>
            <a:ext cx="4506628" cy="6008837"/>
          </a:xfrm>
          <a:prstGeom prst="rect">
            <a:avLst/>
          </a:prstGeom>
        </p:spPr>
      </p:pic>
      <p:pic>
        <p:nvPicPr>
          <p:cNvPr id="5" name="図 4">
            <a:extLst>
              <a:ext uri="{FF2B5EF4-FFF2-40B4-BE49-F238E27FC236}">
                <a16:creationId xmlns:a16="http://schemas.microsoft.com/office/drawing/2014/main" id="{2B583EFA-DD88-E446-9EA2-4A463E131E73}"/>
              </a:ext>
            </a:extLst>
          </p:cNvPr>
          <p:cNvPicPr>
            <a:picLocks noChangeAspect="1"/>
          </p:cNvPicPr>
          <p:nvPr/>
        </p:nvPicPr>
        <p:blipFill>
          <a:blip r:embed="rId3"/>
          <a:stretch>
            <a:fillRect/>
          </a:stretch>
        </p:blipFill>
        <p:spPr>
          <a:xfrm>
            <a:off x="838200" y="2385478"/>
            <a:ext cx="5054266" cy="3279657"/>
          </a:xfrm>
          <a:prstGeom prst="rect">
            <a:avLst/>
          </a:prstGeom>
        </p:spPr>
      </p:pic>
    </p:spTree>
    <p:extLst>
      <p:ext uri="{BB962C8B-B14F-4D97-AF65-F5344CB8AC3E}">
        <p14:creationId xmlns:p14="http://schemas.microsoft.com/office/powerpoint/2010/main" val="1196053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330F83-768E-FF4B-BFBA-199C848688CA}"/>
              </a:ext>
            </a:extLst>
          </p:cNvPr>
          <p:cNvSpPr>
            <a:spLocks noGrp="1"/>
          </p:cNvSpPr>
          <p:nvPr>
            <p:ph type="title"/>
          </p:nvPr>
        </p:nvSpPr>
        <p:spPr/>
        <p:txBody>
          <a:bodyPr/>
          <a:lstStyle/>
          <a:p>
            <a:r>
              <a:rPr lang="en-US" altLang="ja-JP" dirty="0"/>
              <a:t>BT</a:t>
            </a:r>
            <a:r>
              <a:rPr lang="ja-JP" altLang="en-US"/>
              <a:t>モデルより、強さを出す</a:t>
            </a:r>
            <a:endParaRPr kumimoji="1" lang="ja-JP" altLang="en-US"/>
          </a:p>
        </p:txBody>
      </p:sp>
      <p:sp>
        <p:nvSpPr>
          <p:cNvPr id="3" name="コンテンツ プレースホルダー 2">
            <a:extLst>
              <a:ext uri="{FF2B5EF4-FFF2-40B4-BE49-F238E27FC236}">
                <a16:creationId xmlns:a16="http://schemas.microsoft.com/office/drawing/2014/main" id="{F4F1FE38-BFF8-8B4D-81AC-2377ACEF5BEC}"/>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4DB546E7-F1A6-964A-A6D6-AC63A08C8FF9}"/>
              </a:ext>
            </a:extLst>
          </p:cNvPr>
          <p:cNvPicPr>
            <a:picLocks noChangeAspect="1"/>
          </p:cNvPicPr>
          <p:nvPr/>
        </p:nvPicPr>
        <p:blipFill>
          <a:blip r:embed="rId2"/>
          <a:stretch>
            <a:fillRect/>
          </a:stretch>
        </p:blipFill>
        <p:spPr>
          <a:xfrm>
            <a:off x="838200" y="1575832"/>
            <a:ext cx="10592334" cy="5282168"/>
          </a:xfrm>
          <a:prstGeom prst="rect">
            <a:avLst/>
          </a:prstGeom>
        </p:spPr>
      </p:pic>
    </p:spTree>
    <p:extLst>
      <p:ext uri="{BB962C8B-B14F-4D97-AF65-F5344CB8AC3E}">
        <p14:creationId xmlns:p14="http://schemas.microsoft.com/office/powerpoint/2010/main" val="219649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7237C-D941-8046-8C57-91F86613D9F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9008287-BEDC-1D45-AF12-6A74189DE941}"/>
              </a:ext>
            </a:extLst>
          </p:cNvPr>
          <p:cNvSpPr>
            <a:spLocks noGrp="1"/>
          </p:cNvSpPr>
          <p:nvPr>
            <p:ph idx="1"/>
          </p:nvPr>
        </p:nvSpPr>
        <p:spPr>
          <a:xfrm>
            <a:off x="838200" y="1871931"/>
            <a:ext cx="4398034" cy="4305031"/>
          </a:xfrm>
        </p:spPr>
        <p:txBody>
          <a:bodyPr>
            <a:normAutofit fontScale="55000" lnSpcReduction="20000"/>
          </a:bodyPr>
          <a:lstStyle/>
          <a:p>
            <a:pPr marL="0" indent="0">
              <a:buNone/>
            </a:pPr>
            <a:r>
              <a:rPr lang="en-US" altLang="ja-JP" dirty="0"/>
              <a:t>0.006959720170969572,</a:t>
            </a:r>
            <a:r>
              <a:rPr lang="ja-JP" altLang="en-US"/>
              <a:t>キタサンブラック</a:t>
            </a:r>
          </a:p>
          <a:p>
            <a:pPr marL="0" indent="0">
              <a:buNone/>
            </a:pPr>
            <a:r>
              <a:rPr lang="en-US" altLang="ja-JP" dirty="0"/>
              <a:t>0.005185594760373242, </a:t>
            </a:r>
            <a:r>
              <a:rPr lang="ja-JP" altLang="en-US"/>
              <a:t>ドゥラメンテ</a:t>
            </a:r>
          </a:p>
          <a:p>
            <a:pPr marL="0" indent="0">
              <a:buNone/>
            </a:pPr>
            <a:r>
              <a:rPr lang="en-US" altLang="ja-JP" dirty="0"/>
              <a:t>0.004810946354890059,</a:t>
            </a:r>
            <a:r>
              <a:rPr lang="ja-JP" altLang="en-US"/>
              <a:t>アーモンドアイ</a:t>
            </a:r>
          </a:p>
          <a:p>
            <a:pPr marL="0" indent="0">
              <a:buNone/>
            </a:pPr>
            <a:r>
              <a:rPr lang="en-US" altLang="ja-JP" dirty="0"/>
              <a:t>0.004797111870053466, </a:t>
            </a:r>
            <a:r>
              <a:rPr lang="ja-JP" altLang="en-US"/>
              <a:t>グレイトパール</a:t>
            </a:r>
          </a:p>
          <a:p>
            <a:pPr marL="0" indent="0">
              <a:buNone/>
            </a:pPr>
            <a:r>
              <a:rPr lang="en-US" altLang="ja-JP" dirty="0"/>
              <a:t>0.0047794467209541615,</a:t>
            </a:r>
            <a:r>
              <a:rPr lang="ja-JP" altLang="en-US"/>
              <a:t>ルヴァンスレーヴ</a:t>
            </a:r>
          </a:p>
          <a:p>
            <a:pPr marL="0" indent="0">
              <a:buNone/>
            </a:pPr>
            <a:r>
              <a:rPr lang="en-US" altLang="ja-JP" dirty="0"/>
              <a:t>0.004744354321994009,</a:t>
            </a:r>
            <a:r>
              <a:rPr lang="ja-JP" altLang="en-US"/>
              <a:t>グレイスフルリープ</a:t>
            </a:r>
          </a:p>
          <a:p>
            <a:pPr marL="0" indent="0">
              <a:buNone/>
            </a:pPr>
            <a:r>
              <a:rPr lang="en-US" altLang="ja-JP" dirty="0"/>
              <a:t>0.0046493472841485665,</a:t>
            </a:r>
            <a:r>
              <a:rPr lang="ja-JP" altLang="en-US"/>
              <a:t>アドマイヤマーズ</a:t>
            </a:r>
          </a:p>
          <a:p>
            <a:pPr marL="0" indent="0">
              <a:buNone/>
            </a:pPr>
            <a:r>
              <a:rPr lang="en-US" altLang="ja-JP" dirty="0"/>
              <a:t>0.004583196026238815, </a:t>
            </a:r>
            <a:r>
              <a:rPr lang="ja-JP" altLang="en-US"/>
              <a:t>サトノダイヤモンド</a:t>
            </a:r>
          </a:p>
          <a:p>
            <a:pPr marL="0" indent="0">
              <a:buNone/>
            </a:pPr>
            <a:r>
              <a:rPr lang="en-US" altLang="ja-JP" dirty="0"/>
              <a:t>0.004552173223081843,</a:t>
            </a:r>
            <a:r>
              <a:rPr lang="ja-JP" altLang="en-US"/>
              <a:t>クイーンズリング</a:t>
            </a:r>
          </a:p>
          <a:p>
            <a:pPr marL="0" indent="0">
              <a:buNone/>
            </a:pPr>
            <a:r>
              <a:rPr lang="en-US" altLang="ja-JP" dirty="0"/>
              <a:t>0.004506346601023105,</a:t>
            </a:r>
            <a:r>
              <a:rPr lang="ja-JP" altLang="en-US"/>
              <a:t>サーストンコラルド</a:t>
            </a:r>
          </a:p>
          <a:p>
            <a:pPr marL="0" indent="0">
              <a:buNone/>
            </a:pPr>
            <a:r>
              <a:rPr lang="en-US" altLang="ja-JP" dirty="0"/>
              <a:t>0.00447473395003185, </a:t>
            </a:r>
            <a:r>
              <a:rPr lang="ja-JP" altLang="en-US"/>
              <a:t>シンハライト</a:t>
            </a:r>
          </a:p>
          <a:p>
            <a:pPr marL="0" indent="0">
              <a:buNone/>
            </a:pPr>
            <a:r>
              <a:rPr lang="en-US" altLang="ja-JP" dirty="0"/>
              <a:t>0.0044727509367029315,</a:t>
            </a:r>
            <a:r>
              <a:rPr lang="ja-JP" altLang="en-US"/>
              <a:t>レイデオロ</a:t>
            </a:r>
          </a:p>
          <a:p>
            <a:pPr marL="0" indent="0">
              <a:buNone/>
            </a:pPr>
            <a:r>
              <a:rPr lang="en-US" altLang="ja-JP" dirty="0"/>
              <a:t>0.004470436509603402,</a:t>
            </a:r>
            <a:r>
              <a:rPr lang="ja-JP" altLang="en-US"/>
              <a:t>グランアレグリア</a:t>
            </a:r>
          </a:p>
          <a:p>
            <a:pPr marL="0" indent="0">
              <a:buNone/>
            </a:pPr>
            <a:r>
              <a:rPr lang="en-US" altLang="ja-JP" dirty="0"/>
              <a:t>0.004457354678204458, </a:t>
            </a:r>
            <a:r>
              <a:rPr lang="ja-JP" altLang="en-US"/>
              <a:t>テイエムジンソク</a:t>
            </a:r>
          </a:p>
          <a:p>
            <a:pPr marL="0" indent="0">
              <a:buNone/>
            </a:pPr>
            <a:r>
              <a:rPr lang="en-US" altLang="ja-JP" dirty="0"/>
              <a:t>0.004364535182357231,</a:t>
            </a:r>
            <a:r>
              <a:rPr lang="ja-JP" altLang="en-US"/>
              <a:t>ミッキーチャーム</a:t>
            </a:r>
            <a:endParaRPr kumimoji="1" lang="ja-JP" altLang="en-US"/>
          </a:p>
        </p:txBody>
      </p:sp>
      <p:sp>
        <p:nvSpPr>
          <p:cNvPr id="4" name="テキスト ボックス 3">
            <a:extLst>
              <a:ext uri="{FF2B5EF4-FFF2-40B4-BE49-F238E27FC236}">
                <a16:creationId xmlns:a16="http://schemas.microsoft.com/office/drawing/2014/main" id="{77F6A402-71CD-B24A-88B1-9129C4E00475}"/>
              </a:ext>
            </a:extLst>
          </p:cNvPr>
          <p:cNvSpPr txBox="1"/>
          <p:nvPr/>
        </p:nvSpPr>
        <p:spPr>
          <a:xfrm>
            <a:off x="5708560" y="1871931"/>
            <a:ext cx="5169349" cy="4305031"/>
          </a:xfrm>
          <a:prstGeom prst="rect">
            <a:avLst/>
          </a:prstGeom>
          <a:noFill/>
        </p:spPr>
        <p:txBody>
          <a:bodyPr wrap="square" rtlCol="0">
            <a:spAutoFit/>
          </a:bodyPr>
          <a:lstStyle/>
          <a:p>
            <a:r>
              <a:rPr lang="en-US" altLang="ja-JP" sz="1500" dirty="0"/>
              <a:t>0.004349599495639291,</a:t>
            </a:r>
            <a:r>
              <a:rPr lang="ja-JP" altLang="en-US" sz="1500"/>
              <a:t>エアウィンザー</a:t>
            </a:r>
          </a:p>
          <a:p>
            <a:r>
              <a:rPr lang="en-US" altLang="ja-JP" sz="1500" dirty="0"/>
              <a:t>0.004340560428706332, </a:t>
            </a:r>
            <a:r>
              <a:rPr lang="ja-JP" altLang="en-US" sz="1500"/>
              <a:t>ラッキーライラック</a:t>
            </a:r>
          </a:p>
          <a:p>
            <a:r>
              <a:rPr lang="en-US" altLang="ja-JP" sz="1500" dirty="0"/>
              <a:t>0.004082780852783031, </a:t>
            </a:r>
            <a:r>
              <a:rPr lang="ja-JP" altLang="en-US" sz="1500"/>
              <a:t>レイデオロ</a:t>
            </a:r>
          </a:p>
          <a:p>
            <a:r>
              <a:rPr lang="en-US" altLang="ja-JP" sz="1500" dirty="0"/>
              <a:t>0.004075174852449219, </a:t>
            </a:r>
            <a:r>
              <a:rPr lang="ja-JP" altLang="en-US" sz="1500"/>
              <a:t>タワーオブロンドン</a:t>
            </a:r>
          </a:p>
          <a:p>
            <a:r>
              <a:rPr lang="en-US" altLang="ja-JP" sz="1500" dirty="0"/>
              <a:t>0.003879348029433025, </a:t>
            </a:r>
            <a:r>
              <a:rPr lang="ja-JP" altLang="en-US" sz="1500"/>
              <a:t>ダノンプレミアム</a:t>
            </a:r>
          </a:p>
          <a:p>
            <a:r>
              <a:rPr lang="en-US" altLang="ja-JP" sz="1500" dirty="0"/>
              <a:t>0.0038737593440401562, </a:t>
            </a:r>
            <a:r>
              <a:rPr lang="ja-JP" altLang="en-US" sz="1500"/>
              <a:t>プレイアンドリアル</a:t>
            </a:r>
          </a:p>
          <a:p>
            <a:r>
              <a:rPr lang="en-US" altLang="ja-JP" sz="1500" dirty="0"/>
              <a:t>0.003809991465155955,</a:t>
            </a:r>
            <a:r>
              <a:rPr lang="ja-JP" altLang="en-US" sz="1500"/>
              <a:t>ニシノデイジー</a:t>
            </a:r>
          </a:p>
          <a:p>
            <a:r>
              <a:rPr lang="en-US" altLang="ja-JP" sz="1500" dirty="0"/>
              <a:t>0.0037469253461261056, </a:t>
            </a:r>
            <a:r>
              <a:rPr lang="ja-JP" altLang="en-US" sz="1500"/>
              <a:t>エアロヴェロシティ</a:t>
            </a:r>
          </a:p>
          <a:p>
            <a:r>
              <a:rPr lang="en-US" altLang="ja-JP" sz="1500" dirty="0"/>
              <a:t>0.003679542569965869,</a:t>
            </a:r>
            <a:r>
              <a:rPr lang="ja-JP" altLang="en-US" sz="1500"/>
              <a:t>シェーングランツ</a:t>
            </a:r>
          </a:p>
          <a:p>
            <a:r>
              <a:rPr lang="en-US" altLang="ja-JP" sz="1500" dirty="0"/>
              <a:t>0.003676871987347567,</a:t>
            </a:r>
            <a:r>
              <a:rPr lang="ja-JP" altLang="en-US" sz="1500"/>
              <a:t>フィエールマン</a:t>
            </a:r>
          </a:p>
          <a:p>
            <a:r>
              <a:rPr lang="en-US" altLang="ja-JP" sz="1500" dirty="0"/>
              <a:t>0.003674620617289362, </a:t>
            </a:r>
            <a:r>
              <a:rPr lang="ja-JP" altLang="en-US" sz="1500"/>
              <a:t>キセキ </a:t>
            </a:r>
          </a:p>
          <a:p>
            <a:r>
              <a:rPr lang="en-US" altLang="ja-JP" sz="1500" dirty="0"/>
              <a:t>0.003674620617289362,</a:t>
            </a:r>
            <a:r>
              <a:rPr lang="ja-JP" altLang="en-US" sz="1500"/>
              <a:t>ダノンファンタジー                  </a:t>
            </a:r>
          </a:p>
          <a:p>
            <a:r>
              <a:rPr lang="en-US" altLang="ja-JP" sz="1500" dirty="0"/>
              <a:t>0.003589828371189009, </a:t>
            </a:r>
            <a:r>
              <a:rPr lang="ja-JP" altLang="en-US" sz="1500"/>
              <a:t>ジャンダルム</a:t>
            </a:r>
          </a:p>
          <a:p>
            <a:r>
              <a:rPr lang="en-US" altLang="ja-JP" sz="1500" dirty="0"/>
              <a:t>0.0035817962396680722, </a:t>
            </a:r>
            <a:r>
              <a:rPr lang="ja-JP" altLang="en-US" sz="1500"/>
              <a:t>ルールソヴァール</a:t>
            </a:r>
          </a:p>
          <a:p>
            <a:r>
              <a:rPr lang="en-US" altLang="ja-JP" sz="1500" dirty="0"/>
              <a:t>0.003576716241342552,</a:t>
            </a:r>
            <a:r>
              <a:rPr lang="ja-JP" altLang="en-US" sz="1500"/>
              <a:t>ブラストワンピース</a:t>
            </a:r>
            <a:endParaRPr lang="en-US" altLang="ja-JP" sz="1500" dirty="0"/>
          </a:p>
          <a:p>
            <a:r>
              <a:rPr lang="en-US" altLang="ja-JP" sz="1500" dirty="0"/>
              <a:t>0.0035635063506258267, </a:t>
            </a:r>
            <a:r>
              <a:rPr lang="ja-JP" altLang="en-US" sz="1500"/>
              <a:t>ディオスコリダー</a:t>
            </a:r>
          </a:p>
          <a:p>
            <a:r>
              <a:rPr lang="en-US" altLang="ja-JP" sz="1500" dirty="0"/>
              <a:t>0.0035198723766680937, </a:t>
            </a:r>
            <a:r>
              <a:rPr lang="ja-JP" altLang="en-US" sz="1500"/>
              <a:t>チェッキーノ</a:t>
            </a:r>
          </a:p>
          <a:p>
            <a:r>
              <a:rPr lang="en-US" altLang="ja-JP" sz="1500" dirty="0"/>
              <a:t>0.0035188391932508135, </a:t>
            </a:r>
            <a:r>
              <a:rPr lang="ja-JP" altLang="en-US" sz="1500"/>
              <a:t>アドマイヤマーズ                  </a:t>
            </a:r>
          </a:p>
        </p:txBody>
      </p:sp>
    </p:spTree>
    <p:extLst>
      <p:ext uri="{BB962C8B-B14F-4D97-AF65-F5344CB8AC3E}">
        <p14:creationId xmlns:p14="http://schemas.microsoft.com/office/powerpoint/2010/main" val="338081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t>2014~2018</a:t>
            </a:r>
            <a:r>
              <a:rPr kumimoji="1" lang="ja-JP" altLang="en-US"/>
              <a:t>年のレース結果から</a:t>
            </a:r>
            <a:r>
              <a:rPr kumimoji="1" lang="en-US" altLang="ja-JP" dirty="0"/>
              <a:t>BT</a:t>
            </a:r>
            <a:r>
              <a:rPr kumimoji="1" lang="ja-JP" altLang="en-US"/>
              <a:t>モデルより、馬の強さを出す</a:t>
            </a:r>
            <a:endParaRPr kumimoji="1" lang="en-US" altLang="ja-JP" dirty="0"/>
          </a:p>
          <a:p>
            <a:r>
              <a:rPr lang="en-US" altLang="ja-JP" dirty="0">
                <a:solidFill>
                  <a:srgbClr val="FF0000"/>
                </a:solidFill>
              </a:rPr>
              <a:t>2019</a:t>
            </a:r>
            <a:r>
              <a:rPr lang="ja-JP" altLang="en-US">
                <a:solidFill>
                  <a:srgbClr val="FF0000"/>
                </a:solidFill>
              </a:rPr>
              <a:t>年のレース結果と馬の強さを比較</a:t>
            </a:r>
            <a:endParaRPr lang="en-US" altLang="ja-JP" dirty="0">
              <a:solidFill>
                <a:srgbClr val="FF0000"/>
              </a:solidFill>
            </a:endParaRPr>
          </a:p>
          <a:p>
            <a:r>
              <a:rPr kumimoji="1" lang="ja-JP" altLang="en-US"/>
              <a:t>考察</a:t>
            </a:r>
            <a:endParaRPr kumimoji="1" lang="en-US" altLang="ja-JP" dirty="0"/>
          </a:p>
          <a:p>
            <a:r>
              <a:rPr lang="ja-JP" altLang="en-US"/>
              <a:t>まとめ</a:t>
            </a:r>
            <a:endParaRPr lang="en-US" altLang="ja-JP" dirty="0"/>
          </a:p>
          <a:p>
            <a:r>
              <a:rPr kumimoji="1" lang="ja-JP" altLang="en-US"/>
              <a:t>参考文献</a:t>
            </a:r>
          </a:p>
        </p:txBody>
      </p:sp>
    </p:spTree>
    <p:extLst>
      <p:ext uri="{BB962C8B-B14F-4D97-AF65-F5344CB8AC3E}">
        <p14:creationId xmlns:p14="http://schemas.microsoft.com/office/powerpoint/2010/main" val="189366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7237C-D941-8046-8C57-91F86613D9F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9008287-BEDC-1D45-AF12-6A74189DE941}"/>
              </a:ext>
            </a:extLst>
          </p:cNvPr>
          <p:cNvSpPr>
            <a:spLocks noGrp="1"/>
          </p:cNvSpPr>
          <p:nvPr>
            <p:ph idx="1"/>
          </p:nvPr>
        </p:nvSpPr>
        <p:spPr>
          <a:xfrm>
            <a:off x="838200" y="1871931"/>
            <a:ext cx="4398034" cy="4305031"/>
          </a:xfrm>
        </p:spPr>
        <p:txBody>
          <a:bodyPr>
            <a:normAutofit fontScale="55000" lnSpcReduction="20000"/>
          </a:bodyPr>
          <a:lstStyle/>
          <a:p>
            <a:pPr marL="0" indent="0">
              <a:buNone/>
            </a:pPr>
            <a:r>
              <a:rPr lang="en-US" altLang="ja-JP" dirty="0"/>
              <a:t>0.006959720170969572,</a:t>
            </a:r>
            <a:r>
              <a:rPr lang="ja-JP" altLang="en-US"/>
              <a:t>キタサンブラック</a:t>
            </a:r>
          </a:p>
          <a:p>
            <a:pPr marL="0" indent="0">
              <a:buNone/>
            </a:pPr>
            <a:r>
              <a:rPr lang="en-US" altLang="ja-JP" dirty="0"/>
              <a:t>0.005185594760373242, </a:t>
            </a:r>
            <a:r>
              <a:rPr lang="ja-JP" altLang="en-US"/>
              <a:t>ドゥラメンテ</a:t>
            </a:r>
          </a:p>
          <a:p>
            <a:pPr marL="0" indent="0">
              <a:buNone/>
            </a:pPr>
            <a:r>
              <a:rPr lang="en-US" altLang="ja-JP" dirty="0">
                <a:solidFill>
                  <a:srgbClr val="FF0000"/>
                </a:solidFill>
              </a:rPr>
              <a:t>0.004810946354890059,</a:t>
            </a:r>
            <a:r>
              <a:rPr lang="ja-JP" altLang="en-US">
                <a:solidFill>
                  <a:srgbClr val="FF0000"/>
                </a:solidFill>
              </a:rPr>
              <a:t>アーモンドアイ</a:t>
            </a:r>
          </a:p>
          <a:p>
            <a:pPr marL="0" indent="0">
              <a:buNone/>
            </a:pPr>
            <a:r>
              <a:rPr lang="en-US" altLang="ja-JP" dirty="0"/>
              <a:t>0.004797111870053466, </a:t>
            </a:r>
            <a:r>
              <a:rPr lang="ja-JP" altLang="en-US"/>
              <a:t>グレイトパール</a:t>
            </a:r>
          </a:p>
          <a:p>
            <a:pPr marL="0" indent="0">
              <a:buNone/>
            </a:pPr>
            <a:r>
              <a:rPr lang="en-US" altLang="ja-JP" dirty="0">
                <a:solidFill>
                  <a:srgbClr val="FF0000"/>
                </a:solidFill>
              </a:rPr>
              <a:t>0.0047794467209541615,</a:t>
            </a:r>
            <a:r>
              <a:rPr lang="ja-JP" altLang="en-US">
                <a:solidFill>
                  <a:srgbClr val="FF0000"/>
                </a:solidFill>
              </a:rPr>
              <a:t>ルヴァンスレーヴ</a:t>
            </a:r>
          </a:p>
          <a:p>
            <a:pPr marL="0" indent="0">
              <a:buNone/>
            </a:pPr>
            <a:r>
              <a:rPr lang="en-US" altLang="ja-JP" dirty="0"/>
              <a:t>0.004744354321994009,</a:t>
            </a:r>
            <a:r>
              <a:rPr lang="ja-JP" altLang="en-US"/>
              <a:t>グレイスフルリープ</a:t>
            </a:r>
          </a:p>
          <a:p>
            <a:pPr marL="0" indent="0">
              <a:buNone/>
            </a:pPr>
            <a:r>
              <a:rPr lang="en-US" altLang="ja-JP" dirty="0">
                <a:solidFill>
                  <a:srgbClr val="FF0000"/>
                </a:solidFill>
              </a:rPr>
              <a:t>0.0046493472841485665,</a:t>
            </a:r>
            <a:r>
              <a:rPr lang="ja-JP" altLang="en-US">
                <a:solidFill>
                  <a:srgbClr val="FF0000"/>
                </a:solidFill>
              </a:rPr>
              <a:t>アドマイヤマーズ</a:t>
            </a:r>
          </a:p>
          <a:p>
            <a:pPr marL="0" indent="0">
              <a:buNone/>
            </a:pPr>
            <a:r>
              <a:rPr lang="en-US" altLang="ja-JP" dirty="0"/>
              <a:t>0.004583196026238815, </a:t>
            </a:r>
            <a:r>
              <a:rPr lang="ja-JP" altLang="en-US"/>
              <a:t>サトノダイヤモンド</a:t>
            </a:r>
          </a:p>
          <a:p>
            <a:pPr marL="0" indent="0">
              <a:buNone/>
            </a:pPr>
            <a:r>
              <a:rPr lang="en-US" altLang="ja-JP" dirty="0"/>
              <a:t>0.004552173223081843,</a:t>
            </a:r>
            <a:r>
              <a:rPr lang="ja-JP" altLang="en-US"/>
              <a:t>クイーンズリング</a:t>
            </a:r>
          </a:p>
          <a:p>
            <a:pPr marL="0" indent="0">
              <a:buNone/>
            </a:pPr>
            <a:r>
              <a:rPr lang="en-US" altLang="ja-JP" dirty="0"/>
              <a:t>0.004506346601023105,</a:t>
            </a:r>
            <a:r>
              <a:rPr lang="ja-JP" altLang="en-US"/>
              <a:t>サーストンコラルド</a:t>
            </a:r>
          </a:p>
          <a:p>
            <a:pPr marL="0" indent="0">
              <a:buNone/>
            </a:pPr>
            <a:r>
              <a:rPr lang="en-US" altLang="ja-JP" dirty="0"/>
              <a:t>0.00447473395003185, </a:t>
            </a:r>
            <a:r>
              <a:rPr lang="ja-JP" altLang="en-US"/>
              <a:t>シンハライト</a:t>
            </a:r>
          </a:p>
          <a:p>
            <a:pPr marL="0" indent="0">
              <a:buNone/>
            </a:pPr>
            <a:r>
              <a:rPr lang="en-US" altLang="ja-JP" dirty="0">
                <a:solidFill>
                  <a:srgbClr val="FF0000"/>
                </a:solidFill>
              </a:rPr>
              <a:t>0.0044727509367029315,</a:t>
            </a:r>
            <a:r>
              <a:rPr lang="ja-JP" altLang="en-US">
                <a:solidFill>
                  <a:srgbClr val="FF0000"/>
                </a:solidFill>
              </a:rPr>
              <a:t>レイデオロ</a:t>
            </a:r>
          </a:p>
          <a:p>
            <a:pPr marL="0" indent="0">
              <a:buNone/>
            </a:pPr>
            <a:r>
              <a:rPr lang="en-US" altLang="ja-JP" dirty="0">
                <a:solidFill>
                  <a:srgbClr val="FF0000"/>
                </a:solidFill>
              </a:rPr>
              <a:t>0.004470436509603402,</a:t>
            </a:r>
            <a:r>
              <a:rPr lang="ja-JP" altLang="en-US">
                <a:solidFill>
                  <a:srgbClr val="FF0000"/>
                </a:solidFill>
              </a:rPr>
              <a:t>グランアレグリア</a:t>
            </a:r>
          </a:p>
          <a:p>
            <a:pPr marL="0" indent="0">
              <a:buNone/>
            </a:pPr>
            <a:r>
              <a:rPr lang="en-US" altLang="ja-JP" dirty="0"/>
              <a:t>0.004457354678204458, </a:t>
            </a:r>
            <a:r>
              <a:rPr lang="ja-JP" altLang="en-US"/>
              <a:t>テイエムジンソク</a:t>
            </a:r>
          </a:p>
          <a:p>
            <a:pPr marL="0" indent="0">
              <a:buNone/>
            </a:pPr>
            <a:r>
              <a:rPr lang="en-US" altLang="ja-JP" dirty="0"/>
              <a:t>0.004364535182357231,</a:t>
            </a:r>
            <a:r>
              <a:rPr lang="ja-JP" altLang="en-US"/>
              <a:t>ミッキーチャーム</a:t>
            </a:r>
            <a:endParaRPr kumimoji="1" lang="ja-JP" altLang="en-US"/>
          </a:p>
        </p:txBody>
      </p:sp>
      <p:sp>
        <p:nvSpPr>
          <p:cNvPr id="4" name="テキスト ボックス 3">
            <a:extLst>
              <a:ext uri="{FF2B5EF4-FFF2-40B4-BE49-F238E27FC236}">
                <a16:creationId xmlns:a16="http://schemas.microsoft.com/office/drawing/2014/main" id="{77F6A402-71CD-B24A-88B1-9129C4E00475}"/>
              </a:ext>
            </a:extLst>
          </p:cNvPr>
          <p:cNvSpPr txBox="1"/>
          <p:nvPr/>
        </p:nvSpPr>
        <p:spPr>
          <a:xfrm>
            <a:off x="5708560" y="1871931"/>
            <a:ext cx="5169349" cy="3785652"/>
          </a:xfrm>
          <a:prstGeom prst="rect">
            <a:avLst/>
          </a:prstGeom>
          <a:noFill/>
        </p:spPr>
        <p:txBody>
          <a:bodyPr wrap="square" rtlCol="0">
            <a:spAutoFit/>
          </a:bodyPr>
          <a:lstStyle/>
          <a:p>
            <a:r>
              <a:rPr lang="en-US" altLang="ja-JP" sz="1500" dirty="0"/>
              <a:t>0.004349599495639291,</a:t>
            </a:r>
            <a:r>
              <a:rPr lang="ja-JP" altLang="en-US" sz="1500"/>
              <a:t>エアウィンザー</a:t>
            </a:r>
          </a:p>
          <a:p>
            <a:r>
              <a:rPr lang="en-US" altLang="ja-JP" sz="1500" dirty="0">
                <a:solidFill>
                  <a:srgbClr val="FF0000"/>
                </a:solidFill>
              </a:rPr>
              <a:t>0.004340560428706332, </a:t>
            </a:r>
            <a:r>
              <a:rPr lang="ja-JP" altLang="en-US" sz="1500">
                <a:solidFill>
                  <a:srgbClr val="FF0000"/>
                </a:solidFill>
              </a:rPr>
              <a:t>ラッキーライラック</a:t>
            </a:r>
            <a:r>
              <a:rPr lang="en-US" altLang="ja-JP" sz="1500" dirty="0">
                <a:solidFill>
                  <a:srgbClr val="FF0000"/>
                </a:solidFill>
              </a:rPr>
              <a:t>0.004075174852449219, </a:t>
            </a:r>
            <a:r>
              <a:rPr lang="ja-JP" altLang="en-US" sz="1500">
                <a:solidFill>
                  <a:srgbClr val="FF0000"/>
                </a:solidFill>
              </a:rPr>
              <a:t>タワーオブロンドン</a:t>
            </a:r>
          </a:p>
          <a:p>
            <a:r>
              <a:rPr lang="en-US" altLang="ja-JP" sz="1500" dirty="0">
                <a:solidFill>
                  <a:srgbClr val="FF0000"/>
                </a:solidFill>
              </a:rPr>
              <a:t>0.003879348029433025, </a:t>
            </a:r>
            <a:r>
              <a:rPr lang="ja-JP" altLang="en-US" sz="1500">
                <a:solidFill>
                  <a:srgbClr val="FF0000"/>
                </a:solidFill>
              </a:rPr>
              <a:t>ダノンプレミアム</a:t>
            </a:r>
          </a:p>
          <a:p>
            <a:r>
              <a:rPr lang="en-US" altLang="ja-JP" sz="1500" dirty="0"/>
              <a:t>0.0038737593440401562, </a:t>
            </a:r>
            <a:r>
              <a:rPr lang="ja-JP" altLang="en-US" sz="1500"/>
              <a:t>プレイアンドリアル</a:t>
            </a:r>
          </a:p>
          <a:p>
            <a:r>
              <a:rPr lang="en-US" altLang="ja-JP" sz="1500" dirty="0"/>
              <a:t>0.003809991465155955,</a:t>
            </a:r>
            <a:r>
              <a:rPr lang="ja-JP" altLang="en-US" sz="1500"/>
              <a:t>ニシノデイジー</a:t>
            </a:r>
          </a:p>
          <a:p>
            <a:r>
              <a:rPr lang="en-US" altLang="ja-JP" sz="1500" dirty="0"/>
              <a:t>0.0037469253461261056, </a:t>
            </a:r>
            <a:r>
              <a:rPr lang="ja-JP" altLang="en-US" sz="1500"/>
              <a:t>エアロヴェロシティ</a:t>
            </a:r>
          </a:p>
          <a:p>
            <a:r>
              <a:rPr lang="en-US" altLang="ja-JP" sz="1500" dirty="0"/>
              <a:t>0.003679542569965869,</a:t>
            </a:r>
            <a:r>
              <a:rPr lang="ja-JP" altLang="en-US" sz="1500"/>
              <a:t>シェーングランツ</a:t>
            </a:r>
          </a:p>
          <a:p>
            <a:r>
              <a:rPr lang="en-US" altLang="ja-JP" sz="1500" dirty="0">
                <a:solidFill>
                  <a:srgbClr val="FF0000"/>
                </a:solidFill>
              </a:rPr>
              <a:t>0.003676871987347567,</a:t>
            </a:r>
            <a:r>
              <a:rPr lang="ja-JP" altLang="en-US" sz="1500">
                <a:solidFill>
                  <a:srgbClr val="FF0000"/>
                </a:solidFill>
              </a:rPr>
              <a:t>フィエールマン</a:t>
            </a:r>
          </a:p>
          <a:p>
            <a:r>
              <a:rPr lang="en-US" altLang="ja-JP" sz="1500" dirty="0">
                <a:solidFill>
                  <a:srgbClr val="FF0000"/>
                </a:solidFill>
              </a:rPr>
              <a:t>0.003674620617289362, </a:t>
            </a:r>
            <a:r>
              <a:rPr lang="ja-JP" altLang="en-US" sz="1500">
                <a:solidFill>
                  <a:srgbClr val="FF0000"/>
                </a:solidFill>
              </a:rPr>
              <a:t>キセキ </a:t>
            </a:r>
          </a:p>
          <a:p>
            <a:r>
              <a:rPr lang="en-US" altLang="ja-JP" sz="1500" dirty="0"/>
              <a:t>0.003674620617289362,</a:t>
            </a:r>
            <a:r>
              <a:rPr lang="ja-JP" altLang="en-US" sz="1500"/>
              <a:t>ダノンファンタジー                  </a:t>
            </a:r>
          </a:p>
          <a:p>
            <a:r>
              <a:rPr lang="en-US" altLang="ja-JP" sz="1500" dirty="0"/>
              <a:t>0.003589828371189009, </a:t>
            </a:r>
            <a:r>
              <a:rPr lang="ja-JP" altLang="en-US" sz="1500"/>
              <a:t>ジャンダルム</a:t>
            </a:r>
          </a:p>
          <a:p>
            <a:r>
              <a:rPr lang="en-US" altLang="ja-JP" sz="1500" dirty="0"/>
              <a:t>0.0035817962396680722, </a:t>
            </a:r>
            <a:r>
              <a:rPr lang="ja-JP" altLang="en-US" sz="1500"/>
              <a:t>ルールソヴァール</a:t>
            </a:r>
          </a:p>
          <a:p>
            <a:r>
              <a:rPr lang="en-US" altLang="ja-JP" sz="1500" dirty="0">
                <a:solidFill>
                  <a:srgbClr val="FF0000"/>
                </a:solidFill>
              </a:rPr>
              <a:t>0.003576716241342552,</a:t>
            </a:r>
            <a:r>
              <a:rPr lang="ja-JP" altLang="en-US" sz="1500">
                <a:solidFill>
                  <a:srgbClr val="FF0000"/>
                </a:solidFill>
              </a:rPr>
              <a:t>ブラストワンピース</a:t>
            </a:r>
            <a:endParaRPr lang="en-US" altLang="ja-JP" sz="1500" dirty="0">
              <a:solidFill>
                <a:srgbClr val="FF0000"/>
              </a:solidFill>
            </a:endParaRPr>
          </a:p>
          <a:p>
            <a:r>
              <a:rPr lang="en-US" altLang="ja-JP" sz="1500" dirty="0"/>
              <a:t>0.0035635063506258267, </a:t>
            </a:r>
            <a:r>
              <a:rPr lang="ja-JP" altLang="en-US" sz="1500"/>
              <a:t>ディオスコリダー</a:t>
            </a:r>
          </a:p>
          <a:p>
            <a:r>
              <a:rPr lang="en-US" altLang="ja-JP" sz="1500" dirty="0"/>
              <a:t>0.0035198723766680937, </a:t>
            </a:r>
            <a:r>
              <a:rPr lang="ja-JP" altLang="en-US" sz="1500"/>
              <a:t>チェッキーノ</a:t>
            </a:r>
          </a:p>
        </p:txBody>
      </p:sp>
    </p:spTree>
    <p:extLst>
      <p:ext uri="{BB962C8B-B14F-4D97-AF65-F5344CB8AC3E}">
        <p14:creationId xmlns:p14="http://schemas.microsoft.com/office/powerpoint/2010/main" val="1096118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t>2014~2018</a:t>
            </a:r>
            <a:r>
              <a:rPr kumimoji="1" lang="ja-JP" altLang="en-US"/>
              <a:t>年のレース結果から</a:t>
            </a:r>
            <a:r>
              <a:rPr kumimoji="1" lang="en-US" altLang="ja-JP" dirty="0"/>
              <a:t>BT</a:t>
            </a:r>
            <a:r>
              <a:rPr kumimoji="1" lang="ja-JP" altLang="en-US"/>
              <a:t>モデルより、馬の強さを出す</a:t>
            </a:r>
            <a:endParaRPr kumimoji="1" lang="en-US" altLang="ja-JP" dirty="0"/>
          </a:p>
          <a:p>
            <a:r>
              <a:rPr lang="en-US" altLang="ja-JP" dirty="0"/>
              <a:t>2019</a:t>
            </a:r>
            <a:r>
              <a:rPr lang="ja-JP" altLang="en-US"/>
              <a:t>年のレース結果と馬の強さを比較</a:t>
            </a:r>
            <a:endParaRPr lang="en-US" altLang="ja-JP" dirty="0"/>
          </a:p>
          <a:p>
            <a:r>
              <a:rPr kumimoji="1" lang="ja-JP" altLang="en-US">
                <a:solidFill>
                  <a:srgbClr val="FF0000"/>
                </a:solidFill>
              </a:rPr>
              <a:t>考察</a:t>
            </a:r>
            <a:endParaRPr kumimoji="1" lang="en-US" altLang="ja-JP" dirty="0">
              <a:solidFill>
                <a:srgbClr val="FF0000"/>
              </a:solidFill>
            </a:endParaRPr>
          </a:p>
          <a:p>
            <a:r>
              <a:rPr lang="ja-JP" altLang="en-US"/>
              <a:t>まとめ</a:t>
            </a:r>
            <a:endParaRPr lang="en-US" altLang="ja-JP" dirty="0"/>
          </a:p>
          <a:p>
            <a:r>
              <a:rPr kumimoji="1" lang="ja-JP" altLang="en-US"/>
              <a:t>参考文献</a:t>
            </a:r>
          </a:p>
        </p:txBody>
      </p:sp>
    </p:spTree>
    <p:extLst>
      <p:ext uri="{BB962C8B-B14F-4D97-AF65-F5344CB8AC3E}">
        <p14:creationId xmlns:p14="http://schemas.microsoft.com/office/powerpoint/2010/main" val="3132667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80769-0952-DC4E-A2A3-729D8D6F84EA}"/>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BCD49D55-9AB7-224E-B28C-E0CC99BCACFD}"/>
              </a:ext>
            </a:extLst>
          </p:cNvPr>
          <p:cNvSpPr>
            <a:spLocks noGrp="1"/>
          </p:cNvSpPr>
          <p:nvPr>
            <p:ph idx="1"/>
          </p:nvPr>
        </p:nvSpPr>
        <p:spPr/>
        <p:txBody>
          <a:bodyPr/>
          <a:lstStyle/>
          <a:p>
            <a:r>
              <a:rPr lang="ja-JP" altLang="en-US"/>
              <a:t>数値の高いは馬は</a:t>
            </a:r>
            <a:r>
              <a:rPr lang="en-US" altLang="ja-JP" dirty="0"/>
              <a:t>,</a:t>
            </a:r>
            <a:r>
              <a:rPr lang="ja-JP" altLang="en-US"/>
              <a:t>実際強い</a:t>
            </a:r>
            <a:endParaRPr lang="en-US" altLang="ja-JP" dirty="0"/>
          </a:p>
          <a:p>
            <a:r>
              <a:rPr kumimoji="1" lang="ja-JP" altLang="en-US"/>
              <a:t>馬間の強さのばらつきが大きいレースは固い結果になり</a:t>
            </a:r>
            <a:r>
              <a:rPr lang="en-US" altLang="ja-JP" dirty="0"/>
              <a:t>,</a:t>
            </a:r>
            <a:endParaRPr kumimoji="1" lang="en-US" altLang="ja-JP" dirty="0"/>
          </a:p>
          <a:p>
            <a:r>
              <a:rPr lang="ja-JP" altLang="en-US"/>
              <a:t>馬間の強さのばらつきが小さいレースは荒れるのでは</a:t>
            </a:r>
            <a:r>
              <a:rPr lang="en-US" altLang="ja-JP" dirty="0"/>
              <a:t>?</a:t>
            </a:r>
            <a:endParaRPr kumimoji="1" lang="ja-JP" altLang="en-US"/>
          </a:p>
        </p:txBody>
      </p:sp>
    </p:spTree>
    <p:extLst>
      <p:ext uri="{BB962C8B-B14F-4D97-AF65-F5344CB8AC3E}">
        <p14:creationId xmlns:p14="http://schemas.microsoft.com/office/powerpoint/2010/main" val="80292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F6DA69-6508-3642-9C69-C4568CD54457}"/>
              </a:ext>
            </a:extLst>
          </p:cNvPr>
          <p:cNvSpPr>
            <a:spLocks noGrp="1"/>
          </p:cNvSpPr>
          <p:nvPr>
            <p:ph type="title"/>
          </p:nvPr>
        </p:nvSpPr>
        <p:spPr/>
        <p:txBody>
          <a:bodyPr/>
          <a:lstStyle/>
          <a:p>
            <a:r>
              <a:rPr lang="ja-JP" altLang="en-US"/>
              <a:t>各レースの強さの平均</a:t>
            </a:r>
            <a:endParaRPr kumimoji="1" lang="ja-JP" altLang="en-US"/>
          </a:p>
        </p:txBody>
      </p:sp>
      <p:pic>
        <p:nvPicPr>
          <p:cNvPr id="5" name="コンテンツ プレースホルダー 4">
            <a:extLst>
              <a:ext uri="{FF2B5EF4-FFF2-40B4-BE49-F238E27FC236}">
                <a16:creationId xmlns:a16="http://schemas.microsoft.com/office/drawing/2014/main" id="{E4EEA147-EA0F-6B4E-ADDA-051F5A041803}"/>
              </a:ext>
            </a:extLst>
          </p:cNvPr>
          <p:cNvPicPr>
            <a:picLocks noGrp="1" noChangeAspect="1"/>
          </p:cNvPicPr>
          <p:nvPr>
            <p:ph idx="1"/>
          </p:nvPr>
        </p:nvPicPr>
        <p:blipFill>
          <a:blip r:embed="rId2"/>
          <a:stretch>
            <a:fillRect/>
          </a:stretch>
        </p:blipFill>
        <p:spPr>
          <a:xfrm>
            <a:off x="760562" y="2008178"/>
            <a:ext cx="10515600" cy="3848210"/>
          </a:xfrm>
        </p:spPr>
      </p:pic>
    </p:spTree>
    <p:extLst>
      <p:ext uri="{BB962C8B-B14F-4D97-AF65-F5344CB8AC3E}">
        <p14:creationId xmlns:p14="http://schemas.microsoft.com/office/powerpoint/2010/main" val="45503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A37B9B-E240-1A48-8761-20BD4267F713}"/>
              </a:ext>
            </a:extLst>
          </p:cNvPr>
          <p:cNvSpPr>
            <a:spLocks noGrp="1"/>
          </p:cNvSpPr>
          <p:nvPr>
            <p:ph type="title"/>
          </p:nvPr>
        </p:nvSpPr>
        <p:spPr/>
        <p:txBody>
          <a:bodyPr/>
          <a:lstStyle/>
          <a:p>
            <a:r>
              <a:rPr kumimoji="1" lang="ja-JP" altLang="en-US"/>
              <a:t>各レースの強さの中央値</a:t>
            </a:r>
          </a:p>
        </p:txBody>
      </p:sp>
      <p:pic>
        <p:nvPicPr>
          <p:cNvPr id="5" name="コンテンツ プレースホルダー 4">
            <a:extLst>
              <a:ext uri="{FF2B5EF4-FFF2-40B4-BE49-F238E27FC236}">
                <a16:creationId xmlns:a16="http://schemas.microsoft.com/office/drawing/2014/main" id="{F46BB6E1-8E17-364B-A987-ADE432F2417F}"/>
              </a:ext>
            </a:extLst>
          </p:cNvPr>
          <p:cNvPicPr>
            <a:picLocks noGrp="1" noChangeAspect="1"/>
          </p:cNvPicPr>
          <p:nvPr>
            <p:ph idx="1"/>
          </p:nvPr>
        </p:nvPicPr>
        <p:blipFill>
          <a:blip r:embed="rId2"/>
          <a:stretch>
            <a:fillRect/>
          </a:stretch>
        </p:blipFill>
        <p:spPr>
          <a:xfrm>
            <a:off x="838200" y="1918523"/>
            <a:ext cx="10515600" cy="4165542"/>
          </a:xfrm>
        </p:spPr>
      </p:pic>
    </p:spTree>
    <p:extLst>
      <p:ext uri="{BB962C8B-B14F-4D97-AF65-F5344CB8AC3E}">
        <p14:creationId xmlns:p14="http://schemas.microsoft.com/office/powerpoint/2010/main" val="85353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B453AF-3550-644A-84C2-F32C682D9CB2}"/>
              </a:ext>
            </a:extLst>
          </p:cNvPr>
          <p:cNvSpPr>
            <a:spLocks noGrp="1"/>
          </p:cNvSpPr>
          <p:nvPr>
            <p:ph type="title"/>
          </p:nvPr>
        </p:nvSpPr>
        <p:spPr/>
        <p:txBody>
          <a:bodyPr/>
          <a:lstStyle/>
          <a:p>
            <a:r>
              <a:rPr lang="ja-JP" altLang="en-US"/>
              <a:t>各レースの強さの分散</a:t>
            </a:r>
            <a:endParaRPr kumimoji="1" lang="ja-JP" altLang="en-US"/>
          </a:p>
        </p:txBody>
      </p:sp>
      <p:pic>
        <p:nvPicPr>
          <p:cNvPr id="5" name="コンテンツ プレースホルダー 4">
            <a:extLst>
              <a:ext uri="{FF2B5EF4-FFF2-40B4-BE49-F238E27FC236}">
                <a16:creationId xmlns:a16="http://schemas.microsoft.com/office/drawing/2014/main" id="{6AF61057-03C1-1444-AC50-BC9755DFC2AD}"/>
              </a:ext>
            </a:extLst>
          </p:cNvPr>
          <p:cNvPicPr>
            <a:picLocks noGrp="1" noChangeAspect="1"/>
          </p:cNvPicPr>
          <p:nvPr>
            <p:ph idx="1"/>
          </p:nvPr>
        </p:nvPicPr>
        <p:blipFill>
          <a:blip r:embed="rId2"/>
          <a:stretch>
            <a:fillRect/>
          </a:stretch>
        </p:blipFill>
        <p:spPr>
          <a:xfrm>
            <a:off x="838200" y="1926319"/>
            <a:ext cx="10515600" cy="4149949"/>
          </a:xfrm>
        </p:spPr>
      </p:pic>
    </p:spTree>
    <p:extLst>
      <p:ext uri="{BB962C8B-B14F-4D97-AF65-F5344CB8AC3E}">
        <p14:creationId xmlns:p14="http://schemas.microsoft.com/office/powerpoint/2010/main" val="223824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C0757C-1146-1E4A-AB7B-CCD6009DD30E}"/>
              </a:ext>
            </a:extLst>
          </p:cNvPr>
          <p:cNvSpPr>
            <a:spLocks noGrp="1"/>
          </p:cNvSpPr>
          <p:nvPr>
            <p:ph type="title"/>
          </p:nvPr>
        </p:nvSpPr>
        <p:spPr/>
        <p:txBody>
          <a:bodyPr/>
          <a:lstStyle/>
          <a:p>
            <a:r>
              <a:rPr kumimoji="1" lang="ja-JP" altLang="en-US"/>
              <a:t>各レースの強さの標準偏差</a:t>
            </a:r>
          </a:p>
        </p:txBody>
      </p:sp>
      <p:pic>
        <p:nvPicPr>
          <p:cNvPr id="5" name="コンテンツ プレースホルダー 4">
            <a:extLst>
              <a:ext uri="{FF2B5EF4-FFF2-40B4-BE49-F238E27FC236}">
                <a16:creationId xmlns:a16="http://schemas.microsoft.com/office/drawing/2014/main" id="{AED95E89-F57A-4440-A463-ABC37BB6A650}"/>
              </a:ext>
            </a:extLst>
          </p:cNvPr>
          <p:cNvPicPr>
            <a:picLocks noGrp="1" noChangeAspect="1"/>
          </p:cNvPicPr>
          <p:nvPr>
            <p:ph idx="1"/>
          </p:nvPr>
        </p:nvPicPr>
        <p:blipFill>
          <a:blip r:embed="rId2"/>
          <a:stretch>
            <a:fillRect/>
          </a:stretch>
        </p:blipFill>
        <p:spPr>
          <a:xfrm>
            <a:off x="838200" y="1956760"/>
            <a:ext cx="10515600" cy="4089067"/>
          </a:xfrm>
        </p:spPr>
      </p:pic>
    </p:spTree>
    <p:extLst>
      <p:ext uri="{BB962C8B-B14F-4D97-AF65-F5344CB8AC3E}">
        <p14:creationId xmlns:p14="http://schemas.microsoft.com/office/powerpoint/2010/main" val="277303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4D3B0-C017-4A4C-B5AC-AB5527E1BBD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BD8AEB4-DB4F-F94E-9897-40E7AB24C18E}"/>
              </a:ext>
            </a:extLst>
          </p:cNvPr>
          <p:cNvSpPr>
            <a:spLocks noGrp="1"/>
          </p:cNvSpPr>
          <p:nvPr>
            <p:ph idx="1"/>
          </p:nvPr>
        </p:nvSpPr>
        <p:spPr/>
        <p:txBody>
          <a:bodyPr>
            <a:normAutofit/>
          </a:bodyPr>
          <a:lstStyle/>
          <a:p>
            <a:pPr marL="0" indent="0" algn="ctr">
              <a:buNone/>
            </a:pPr>
            <a:endParaRPr kumimoji="1" lang="en-US" altLang="ja-JP" sz="3600" dirty="0"/>
          </a:p>
          <a:p>
            <a:pPr marL="0" indent="0" algn="ctr">
              <a:buNone/>
            </a:pPr>
            <a:endParaRPr lang="en-US" altLang="ja-JP" sz="3600" dirty="0"/>
          </a:p>
          <a:p>
            <a:pPr marL="0" indent="0" algn="ctr">
              <a:buNone/>
            </a:pPr>
            <a:r>
              <a:rPr kumimoji="1" lang="ja-JP" altLang="en-US" sz="3600"/>
              <a:t>競馬　</a:t>
            </a:r>
            <a:r>
              <a:rPr kumimoji="1" lang="en-US" altLang="ja-JP" sz="3600" dirty="0"/>
              <a:t>✖️</a:t>
            </a:r>
            <a:r>
              <a:rPr kumimoji="1" lang="ja-JP" altLang="en-US" sz="3600"/>
              <a:t>   〇〇</a:t>
            </a:r>
          </a:p>
        </p:txBody>
      </p:sp>
    </p:spTree>
    <p:extLst>
      <p:ext uri="{BB962C8B-B14F-4D97-AF65-F5344CB8AC3E}">
        <p14:creationId xmlns:p14="http://schemas.microsoft.com/office/powerpoint/2010/main" val="1838440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t>2014~2018</a:t>
            </a:r>
            <a:r>
              <a:rPr kumimoji="1" lang="ja-JP" altLang="en-US"/>
              <a:t>年のレース結果から</a:t>
            </a:r>
            <a:r>
              <a:rPr kumimoji="1" lang="en-US" altLang="ja-JP" dirty="0"/>
              <a:t>BT</a:t>
            </a:r>
            <a:r>
              <a:rPr kumimoji="1" lang="ja-JP" altLang="en-US"/>
              <a:t>モデルより、馬の強さを出す</a:t>
            </a:r>
            <a:endParaRPr kumimoji="1" lang="en-US" altLang="ja-JP" dirty="0"/>
          </a:p>
          <a:p>
            <a:r>
              <a:rPr lang="en-US" altLang="ja-JP" dirty="0"/>
              <a:t>2019</a:t>
            </a:r>
            <a:r>
              <a:rPr lang="ja-JP" altLang="en-US"/>
              <a:t>年のレース結果と馬の強さを比較</a:t>
            </a:r>
            <a:endParaRPr lang="en-US" altLang="ja-JP" dirty="0"/>
          </a:p>
          <a:p>
            <a:r>
              <a:rPr kumimoji="1" lang="ja-JP" altLang="en-US"/>
              <a:t>考察</a:t>
            </a:r>
            <a:endParaRPr kumimoji="1" lang="en-US" altLang="ja-JP" dirty="0"/>
          </a:p>
          <a:p>
            <a:r>
              <a:rPr lang="ja-JP" altLang="en-US">
                <a:solidFill>
                  <a:srgbClr val="FF0000"/>
                </a:solidFill>
              </a:rPr>
              <a:t>まとめ</a:t>
            </a:r>
            <a:endParaRPr lang="en-US" altLang="ja-JP" dirty="0">
              <a:solidFill>
                <a:srgbClr val="FF0000"/>
              </a:solidFill>
            </a:endParaRPr>
          </a:p>
          <a:p>
            <a:r>
              <a:rPr kumimoji="1" lang="ja-JP" altLang="en-US"/>
              <a:t>参考文献</a:t>
            </a:r>
          </a:p>
        </p:txBody>
      </p:sp>
    </p:spTree>
    <p:extLst>
      <p:ext uri="{BB962C8B-B14F-4D97-AF65-F5344CB8AC3E}">
        <p14:creationId xmlns:p14="http://schemas.microsoft.com/office/powerpoint/2010/main" val="300386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0DD7B3-6A6B-9D4B-9FDB-D520D01E2D0C}"/>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4DBA158A-8A1C-F047-9931-2E4BE357D1E4}"/>
              </a:ext>
            </a:extLst>
          </p:cNvPr>
          <p:cNvSpPr>
            <a:spLocks noGrp="1"/>
          </p:cNvSpPr>
          <p:nvPr>
            <p:ph idx="1"/>
          </p:nvPr>
        </p:nvSpPr>
        <p:spPr/>
        <p:txBody>
          <a:bodyPr/>
          <a:lstStyle/>
          <a:p>
            <a:r>
              <a:rPr kumimoji="1" lang="ja-JP" altLang="en-US"/>
              <a:t>強さを</a:t>
            </a:r>
            <a:r>
              <a:rPr lang="ja-JP" altLang="en-US"/>
              <a:t>参考にした予想は</a:t>
            </a:r>
            <a:r>
              <a:rPr lang="en-US" altLang="ja-JP" dirty="0"/>
              <a:t>,</a:t>
            </a:r>
            <a:r>
              <a:rPr lang="ja-JP" altLang="en-US"/>
              <a:t>意外とアリかも</a:t>
            </a:r>
            <a:endParaRPr lang="en-US" altLang="ja-JP" dirty="0"/>
          </a:p>
          <a:p>
            <a:r>
              <a:rPr lang="en-US" altLang="ja-JP" dirty="0"/>
              <a:t>BT</a:t>
            </a:r>
            <a:r>
              <a:rPr lang="ja-JP" altLang="en-US"/>
              <a:t>モデルのプログラムを書くのがしんどかった</a:t>
            </a:r>
            <a:r>
              <a:rPr lang="en-US" altLang="ja-JP" dirty="0"/>
              <a:t>(python</a:t>
            </a:r>
            <a:r>
              <a:rPr lang="ja-JP" altLang="en-US"/>
              <a:t>初めて</a:t>
            </a:r>
            <a:r>
              <a:rPr lang="en-US" altLang="ja-JP" dirty="0"/>
              <a:t>)</a:t>
            </a:r>
          </a:p>
          <a:p>
            <a:r>
              <a:rPr lang="en-US" altLang="ja-JP" dirty="0"/>
              <a:t>c</a:t>
            </a:r>
            <a:r>
              <a:rPr kumimoji="1" lang="en-US" altLang="ja-JP" dirty="0"/>
              <a:t>sv</a:t>
            </a:r>
            <a:r>
              <a:rPr kumimoji="1" lang="ja-JP" altLang="en-US"/>
              <a:t>をたくさん作ることでアルゴリズムの計算量を減らした</a:t>
            </a:r>
            <a:endParaRPr kumimoji="1" lang="en-US" altLang="ja-JP" dirty="0"/>
          </a:p>
          <a:p>
            <a:pPr marL="0" indent="0">
              <a:buNone/>
            </a:pPr>
            <a:endParaRPr kumimoji="1" lang="en-US" altLang="ja-JP" dirty="0"/>
          </a:p>
          <a:p>
            <a:pPr marL="0" indent="0">
              <a:buNone/>
            </a:pPr>
            <a:endParaRPr kumimoji="1" lang="en-US" altLang="ja-JP" dirty="0"/>
          </a:p>
          <a:p>
            <a:r>
              <a:rPr lang="ja-JP" altLang="en-US"/>
              <a:t>プログラムを一から作成し</a:t>
            </a:r>
            <a:r>
              <a:rPr lang="en-US" altLang="ja-JP" dirty="0"/>
              <a:t>,</a:t>
            </a:r>
            <a:r>
              <a:rPr lang="ja-JP" altLang="en-US"/>
              <a:t>考察する経験はとても勉強になった</a:t>
            </a:r>
            <a:endParaRPr lang="en-US" altLang="ja-JP" dirty="0"/>
          </a:p>
        </p:txBody>
      </p:sp>
    </p:spTree>
    <p:extLst>
      <p:ext uri="{BB962C8B-B14F-4D97-AF65-F5344CB8AC3E}">
        <p14:creationId xmlns:p14="http://schemas.microsoft.com/office/powerpoint/2010/main" val="120150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t>2014~2018</a:t>
            </a:r>
            <a:r>
              <a:rPr kumimoji="1" lang="ja-JP" altLang="en-US"/>
              <a:t>年のレース結果から</a:t>
            </a:r>
            <a:r>
              <a:rPr kumimoji="1" lang="en-US" altLang="ja-JP" dirty="0"/>
              <a:t>BT</a:t>
            </a:r>
            <a:r>
              <a:rPr kumimoji="1" lang="ja-JP" altLang="en-US"/>
              <a:t>モデルより、馬の強さを出す</a:t>
            </a:r>
            <a:endParaRPr kumimoji="1" lang="en-US" altLang="ja-JP" dirty="0"/>
          </a:p>
          <a:p>
            <a:r>
              <a:rPr lang="en-US" altLang="ja-JP" dirty="0"/>
              <a:t>2019</a:t>
            </a:r>
            <a:r>
              <a:rPr lang="ja-JP" altLang="en-US"/>
              <a:t>年のレース結果と馬の強さを比較</a:t>
            </a:r>
            <a:endParaRPr lang="en-US" altLang="ja-JP" dirty="0"/>
          </a:p>
          <a:p>
            <a:r>
              <a:rPr kumimoji="1" lang="ja-JP" altLang="en-US"/>
              <a:t>考察</a:t>
            </a:r>
            <a:endParaRPr kumimoji="1" lang="en-US" altLang="ja-JP" dirty="0"/>
          </a:p>
          <a:p>
            <a:r>
              <a:rPr lang="ja-JP" altLang="en-US"/>
              <a:t>まとめ</a:t>
            </a:r>
            <a:endParaRPr lang="en-US" altLang="ja-JP" dirty="0"/>
          </a:p>
          <a:p>
            <a:r>
              <a:rPr kumimoji="1" lang="ja-JP" altLang="en-US">
                <a:solidFill>
                  <a:srgbClr val="FF0000"/>
                </a:solidFill>
              </a:rPr>
              <a:t>参考文献</a:t>
            </a:r>
          </a:p>
        </p:txBody>
      </p:sp>
    </p:spTree>
    <p:extLst>
      <p:ext uri="{BB962C8B-B14F-4D97-AF65-F5344CB8AC3E}">
        <p14:creationId xmlns:p14="http://schemas.microsoft.com/office/powerpoint/2010/main" val="1735045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22FC0E-1E7C-E64F-A8AA-ED8E9D983518}"/>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A4B8E6D0-DD30-9C40-BBF0-F44109538AB4}"/>
              </a:ext>
            </a:extLst>
          </p:cNvPr>
          <p:cNvSpPr>
            <a:spLocks noGrp="1"/>
          </p:cNvSpPr>
          <p:nvPr>
            <p:ph idx="1"/>
          </p:nvPr>
        </p:nvSpPr>
        <p:spPr/>
        <p:txBody>
          <a:bodyPr/>
          <a:lstStyle/>
          <a:p>
            <a:r>
              <a:rPr lang="en" altLang="ja-JP" dirty="0">
                <a:hlinkClick r:id="rId2"/>
              </a:rPr>
              <a:t>http://www.ise.chuo-u.ac.jp/ise-labs/taguchi-lab/pdf/bachelor/2015/2015_akita.pdf</a:t>
            </a:r>
            <a:endParaRPr lang="en" altLang="ja-JP" dirty="0"/>
          </a:p>
          <a:p>
            <a:r>
              <a:rPr lang="en" altLang="ja-JP" dirty="0">
                <a:hlinkClick r:id="rId3"/>
              </a:rPr>
              <a:t>https://www.gavo.t.u-tokyo.ac.jp/~mine/japanese/IT/2017/toukei171211.pdf</a:t>
            </a:r>
            <a:endParaRPr lang="en" altLang="ja-JP" dirty="0"/>
          </a:p>
          <a:p>
            <a:r>
              <a:rPr lang="en" altLang="ja-JP" dirty="0">
                <a:hlinkClick r:id="rId4"/>
              </a:rPr>
              <a:t>http://www-mcs.c.oka-pu.ac.jp/pdf/abstract/2006_SatoshiNishimoto_MasterAbstract.pdf</a:t>
            </a:r>
            <a:endParaRPr kumimoji="1" lang="ja-JP" altLang="en-US"/>
          </a:p>
        </p:txBody>
      </p:sp>
    </p:spTree>
    <p:extLst>
      <p:ext uri="{BB962C8B-B14F-4D97-AF65-F5344CB8AC3E}">
        <p14:creationId xmlns:p14="http://schemas.microsoft.com/office/powerpoint/2010/main" val="3742499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178A6-A2D5-174B-B35A-EFE24E56A90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4F21C42-09D4-824C-9F8E-738A5B681438}"/>
              </a:ext>
            </a:extLst>
          </p:cNvPr>
          <p:cNvSpPr>
            <a:spLocks noGrp="1"/>
          </p:cNvSpPr>
          <p:nvPr>
            <p:ph idx="1"/>
          </p:nvPr>
        </p:nvSpPr>
        <p:spPr/>
        <p:txBody>
          <a:bodyPr/>
          <a:lstStyle/>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r>
              <a:rPr kumimoji="1" lang="ja-JP" altLang="en-US"/>
              <a:t>ご静聴ありがとうございました。</a:t>
            </a:r>
          </a:p>
        </p:txBody>
      </p:sp>
    </p:spTree>
    <p:extLst>
      <p:ext uri="{BB962C8B-B14F-4D97-AF65-F5344CB8AC3E}">
        <p14:creationId xmlns:p14="http://schemas.microsoft.com/office/powerpoint/2010/main" val="327496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D6723-F628-1A40-9C28-E1834E711B72}"/>
              </a:ext>
            </a:extLst>
          </p:cNvPr>
          <p:cNvSpPr>
            <a:spLocks noGrp="1"/>
          </p:cNvSpPr>
          <p:nvPr>
            <p:ph type="title"/>
          </p:nvPr>
        </p:nvSpPr>
        <p:spPr/>
        <p:txBody>
          <a:bodyPr/>
          <a:lstStyle/>
          <a:p>
            <a:r>
              <a:rPr kumimoji="1" lang="ja-JP" altLang="en-US"/>
              <a:t>補足資料</a:t>
            </a:r>
          </a:p>
        </p:txBody>
      </p:sp>
      <p:pic>
        <p:nvPicPr>
          <p:cNvPr id="5" name="コンテンツ プレースホルダー 4">
            <a:extLst>
              <a:ext uri="{FF2B5EF4-FFF2-40B4-BE49-F238E27FC236}">
                <a16:creationId xmlns:a16="http://schemas.microsoft.com/office/drawing/2014/main" id="{7084A9C9-3C0C-9048-9F6D-DE731BAE6A4C}"/>
              </a:ext>
            </a:extLst>
          </p:cNvPr>
          <p:cNvPicPr>
            <a:picLocks noGrp="1" noChangeAspect="1"/>
          </p:cNvPicPr>
          <p:nvPr>
            <p:ph idx="1"/>
          </p:nvPr>
        </p:nvPicPr>
        <p:blipFill>
          <a:blip r:embed="rId2"/>
          <a:stretch>
            <a:fillRect/>
          </a:stretch>
        </p:blipFill>
        <p:spPr>
          <a:xfrm>
            <a:off x="2121576" y="1418768"/>
            <a:ext cx="7948847" cy="5758859"/>
          </a:xfrm>
        </p:spPr>
      </p:pic>
    </p:spTree>
    <p:extLst>
      <p:ext uri="{BB962C8B-B14F-4D97-AF65-F5344CB8AC3E}">
        <p14:creationId xmlns:p14="http://schemas.microsoft.com/office/powerpoint/2010/main" val="324886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9C63D-F61B-0C43-8BF9-DB6895A882BF}"/>
              </a:ext>
            </a:extLst>
          </p:cNvPr>
          <p:cNvSpPr>
            <a:spLocks noGrp="1"/>
          </p:cNvSpPr>
          <p:nvPr>
            <p:ph type="title"/>
          </p:nvPr>
        </p:nvSpPr>
        <p:spPr/>
        <p:txBody>
          <a:bodyPr/>
          <a:lstStyle/>
          <a:p>
            <a:r>
              <a:rPr lang="ja-JP" altLang="en-US"/>
              <a:t>補足資料</a:t>
            </a:r>
            <a:endParaRPr kumimoji="1" lang="ja-JP" altLang="en-US"/>
          </a:p>
        </p:txBody>
      </p:sp>
      <p:pic>
        <p:nvPicPr>
          <p:cNvPr id="5" name="コンテンツ プレースホルダー 4">
            <a:extLst>
              <a:ext uri="{FF2B5EF4-FFF2-40B4-BE49-F238E27FC236}">
                <a16:creationId xmlns:a16="http://schemas.microsoft.com/office/drawing/2014/main" id="{3940D8A5-4BCB-4247-ACC9-B33BB36FAADB}"/>
              </a:ext>
            </a:extLst>
          </p:cNvPr>
          <p:cNvPicPr>
            <a:picLocks noGrp="1" noChangeAspect="1"/>
          </p:cNvPicPr>
          <p:nvPr>
            <p:ph idx="1"/>
          </p:nvPr>
        </p:nvPicPr>
        <p:blipFill>
          <a:blip r:embed="rId2"/>
          <a:stretch>
            <a:fillRect/>
          </a:stretch>
        </p:blipFill>
        <p:spPr>
          <a:xfrm>
            <a:off x="2033911" y="1453840"/>
            <a:ext cx="7989983" cy="5404160"/>
          </a:xfrm>
        </p:spPr>
      </p:pic>
    </p:spTree>
    <p:extLst>
      <p:ext uri="{BB962C8B-B14F-4D97-AF65-F5344CB8AC3E}">
        <p14:creationId xmlns:p14="http://schemas.microsoft.com/office/powerpoint/2010/main" val="94521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FFE79-48C0-F040-A07F-5DA141CFD924}"/>
              </a:ext>
            </a:extLst>
          </p:cNvPr>
          <p:cNvSpPr>
            <a:spLocks noGrp="1"/>
          </p:cNvSpPr>
          <p:nvPr>
            <p:ph type="title"/>
          </p:nvPr>
        </p:nvSpPr>
        <p:spPr/>
        <p:txBody>
          <a:bodyPr/>
          <a:lstStyle/>
          <a:p>
            <a:r>
              <a:rPr kumimoji="1" lang="ja-JP" altLang="en-US"/>
              <a:t>補足資料</a:t>
            </a:r>
          </a:p>
        </p:txBody>
      </p:sp>
      <p:pic>
        <p:nvPicPr>
          <p:cNvPr id="5" name="コンテンツ プレースホルダー 4">
            <a:extLst>
              <a:ext uri="{FF2B5EF4-FFF2-40B4-BE49-F238E27FC236}">
                <a16:creationId xmlns:a16="http://schemas.microsoft.com/office/drawing/2014/main" id="{6D731F65-10A4-464E-9893-7960A0774A9C}"/>
              </a:ext>
            </a:extLst>
          </p:cNvPr>
          <p:cNvPicPr>
            <a:picLocks noGrp="1" noChangeAspect="1"/>
          </p:cNvPicPr>
          <p:nvPr>
            <p:ph idx="1"/>
          </p:nvPr>
        </p:nvPicPr>
        <p:blipFill>
          <a:blip r:embed="rId2"/>
          <a:stretch>
            <a:fillRect/>
          </a:stretch>
        </p:blipFill>
        <p:spPr>
          <a:xfrm>
            <a:off x="1751361" y="1857445"/>
            <a:ext cx="9946058" cy="5000555"/>
          </a:xfrm>
        </p:spPr>
      </p:pic>
    </p:spTree>
    <p:extLst>
      <p:ext uri="{BB962C8B-B14F-4D97-AF65-F5344CB8AC3E}">
        <p14:creationId xmlns:p14="http://schemas.microsoft.com/office/powerpoint/2010/main" val="199694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DC230-8D15-C641-80A7-FB0EDF751A09}"/>
              </a:ext>
            </a:extLst>
          </p:cNvPr>
          <p:cNvSpPr>
            <a:spLocks noGrp="1"/>
          </p:cNvSpPr>
          <p:nvPr>
            <p:ph type="title"/>
          </p:nvPr>
        </p:nvSpPr>
        <p:spPr/>
        <p:txBody>
          <a:bodyPr/>
          <a:lstStyle/>
          <a:p>
            <a:r>
              <a:rPr kumimoji="1" lang="ja-JP" altLang="en-US"/>
              <a:t>補足資料</a:t>
            </a:r>
          </a:p>
        </p:txBody>
      </p:sp>
      <p:pic>
        <p:nvPicPr>
          <p:cNvPr id="5" name="コンテンツ プレースホルダー 4">
            <a:extLst>
              <a:ext uri="{FF2B5EF4-FFF2-40B4-BE49-F238E27FC236}">
                <a16:creationId xmlns:a16="http://schemas.microsoft.com/office/drawing/2014/main" id="{A4876E3D-CA5E-FE40-ADB5-0E4290045B5C}"/>
              </a:ext>
            </a:extLst>
          </p:cNvPr>
          <p:cNvPicPr>
            <a:picLocks noGrp="1" noChangeAspect="1"/>
          </p:cNvPicPr>
          <p:nvPr>
            <p:ph idx="1"/>
          </p:nvPr>
        </p:nvPicPr>
        <p:blipFill>
          <a:blip r:embed="rId2"/>
          <a:stretch>
            <a:fillRect/>
          </a:stretch>
        </p:blipFill>
        <p:spPr>
          <a:xfrm>
            <a:off x="2797661" y="1456007"/>
            <a:ext cx="7139969" cy="5401993"/>
          </a:xfrm>
        </p:spPr>
      </p:pic>
    </p:spTree>
    <p:extLst>
      <p:ext uri="{BB962C8B-B14F-4D97-AF65-F5344CB8AC3E}">
        <p14:creationId xmlns:p14="http://schemas.microsoft.com/office/powerpoint/2010/main" val="1035511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82E7E-74F2-D042-AD23-3AB271787441}"/>
              </a:ext>
            </a:extLst>
          </p:cNvPr>
          <p:cNvSpPr>
            <a:spLocks noGrp="1"/>
          </p:cNvSpPr>
          <p:nvPr>
            <p:ph type="title"/>
          </p:nvPr>
        </p:nvSpPr>
        <p:spPr/>
        <p:txBody>
          <a:bodyPr/>
          <a:lstStyle/>
          <a:p>
            <a:r>
              <a:rPr kumimoji="1" lang="en-US" altLang="ja-JP" dirty="0"/>
              <a:t>BT</a:t>
            </a:r>
            <a:r>
              <a:rPr kumimoji="1" lang="ja-JP" altLang="en-US"/>
              <a:t>モデルのプログラム</a:t>
            </a:r>
          </a:p>
        </p:txBody>
      </p:sp>
      <p:pic>
        <p:nvPicPr>
          <p:cNvPr id="9" name="コンテンツ プレースホルダー 8">
            <a:extLst>
              <a:ext uri="{FF2B5EF4-FFF2-40B4-BE49-F238E27FC236}">
                <a16:creationId xmlns:a16="http://schemas.microsoft.com/office/drawing/2014/main" id="{AF7B100C-7DFB-F943-9998-31A6AB94A630}"/>
              </a:ext>
            </a:extLst>
          </p:cNvPr>
          <p:cNvPicPr>
            <a:picLocks noGrp="1" noChangeAspect="1"/>
          </p:cNvPicPr>
          <p:nvPr>
            <p:ph idx="1"/>
          </p:nvPr>
        </p:nvPicPr>
        <p:blipFill>
          <a:blip r:embed="rId2"/>
          <a:stretch>
            <a:fillRect/>
          </a:stretch>
        </p:blipFill>
        <p:spPr>
          <a:xfrm>
            <a:off x="3089453" y="1449238"/>
            <a:ext cx="6013093" cy="5408762"/>
          </a:xfrm>
        </p:spPr>
      </p:pic>
    </p:spTree>
    <p:extLst>
      <p:ext uri="{BB962C8B-B14F-4D97-AF65-F5344CB8AC3E}">
        <p14:creationId xmlns:p14="http://schemas.microsoft.com/office/powerpoint/2010/main" val="303832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481FD8-8365-174F-9046-26C3FE4AE386}"/>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AA6ED4FA-958D-F64C-A101-6CE6AD0CA5F0}"/>
              </a:ext>
            </a:extLst>
          </p:cNvPr>
          <p:cNvPicPr>
            <a:picLocks noGrp="1" noChangeAspect="1"/>
          </p:cNvPicPr>
          <p:nvPr>
            <p:ph idx="1"/>
          </p:nvPr>
        </p:nvPicPr>
        <p:blipFill>
          <a:blip r:embed="rId2"/>
          <a:stretch>
            <a:fillRect/>
          </a:stretch>
        </p:blipFill>
        <p:spPr>
          <a:xfrm>
            <a:off x="923658" y="0"/>
            <a:ext cx="5172342" cy="6769605"/>
          </a:xfrm>
        </p:spPr>
      </p:pic>
      <p:pic>
        <p:nvPicPr>
          <p:cNvPr id="9" name="図 8">
            <a:extLst>
              <a:ext uri="{FF2B5EF4-FFF2-40B4-BE49-F238E27FC236}">
                <a16:creationId xmlns:a16="http://schemas.microsoft.com/office/drawing/2014/main" id="{CFBE4DDE-0CFE-964E-8FFD-933365F3CE42}"/>
              </a:ext>
            </a:extLst>
          </p:cNvPr>
          <p:cNvPicPr>
            <a:picLocks noChangeAspect="1"/>
          </p:cNvPicPr>
          <p:nvPr/>
        </p:nvPicPr>
        <p:blipFill>
          <a:blip r:embed="rId3"/>
          <a:stretch>
            <a:fillRect/>
          </a:stretch>
        </p:blipFill>
        <p:spPr>
          <a:xfrm>
            <a:off x="6010542" y="0"/>
            <a:ext cx="5167954" cy="6858000"/>
          </a:xfrm>
          <a:prstGeom prst="rect">
            <a:avLst/>
          </a:prstGeom>
        </p:spPr>
      </p:pic>
    </p:spTree>
    <p:extLst>
      <p:ext uri="{BB962C8B-B14F-4D97-AF65-F5344CB8AC3E}">
        <p14:creationId xmlns:p14="http://schemas.microsoft.com/office/powerpoint/2010/main" val="1376857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80D83D-7B21-A24D-8B90-2416A394C19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3C282AC-D9A6-254F-9D13-5AEE3D17DCC9}"/>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42B1C57F-B972-2547-93A2-F318C5FAA38F}"/>
              </a:ext>
            </a:extLst>
          </p:cNvPr>
          <p:cNvPicPr>
            <a:picLocks noChangeAspect="1"/>
          </p:cNvPicPr>
          <p:nvPr/>
        </p:nvPicPr>
        <p:blipFill>
          <a:blip r:embed="rId2"/>
          <a:stretch>
            <a:fillRect/>
          </a:stretch>
        </p:blipFill>
        <p:spPr>
          <a:xfrm>
            <a:off x="0" y="0"/>
            <a:ext cx="12192000" cy="6850050"/>
          </a:xfrm>
          <a:prstGeom prst="rect">
            <a:avLst/>
          </a:prstGeom>
        </p:spPr>
      </p:pic>
    </p:spTree>
    <p:extLst>
      <p:ext uri="{BB962C8B-B14F-4D97-AF65-F5344CB8AC3E}">
        <p14:creationId xmlns:p14="http://schemas.microsoft.com/office/powerpoint/2010/main" val="14103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F22CCA-C4B0-124F-AD3C-BC06C6A0AD1E}"/>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60108411-9A80-6046-BB25-5C8FA22287E8}"/>
              </a:ext>
            </a:extLst>
          </p:cNvPr>
          <p:cNvPicPr>
            <a:picLocks noGrp="1" noChangeAspect="1"/>
          </p:cNvPicPr>
          <p:nvPr>
            <p:ph idx="1"/>
          </p:nvPr>
        </p:nvPicPr>
        <p:blipFill>
          <a:blip r:embed="rId2"/>
          <a:stretch>
            <a:fillRect/>
          </a:stretch>
        </p:blipFill>
        <p:spPr>
          <a:xfrm>
            <a:off x="0" y="0"/>
            <a:ext cx="12192000" cy="3253584"/>
          </a:xfrm>
        </p:spPr>
      </p:pic>
      <p:pic>
        <p:nvPicPr>
          <p:cNvPr id="7" name="図 6">
            <a:extLst>
              <a:ext uri="{FF2B5EF4-FFF2-40B4-BE49-F238E27FC236}">
                <a16:creationId xmlns:a16="http://schemas.microsoft.com/office/drawing/2014/main" id="{228D7D21-1AA2-674D-B938-D0D9363469B8}"/>
              </a:ext>
            </a:extLst>
          </p:cNvPr>
          <p:cNvPicPr>
            <a:picLocks noChangeAspect="1"/>
          </p:cNvPicPr>
          <p:nvPr/>
        </p:nvPicPr>
        <p:blipFill>
          <a:blip r:embed="rId3"/>
          <a:stretch>
            <a:fillRect/>
          </a:stretch>
        </p:blipFill>
        <p:spPr>
          <a:xfrm>
            <a:off x="0" y="4029880"/>
            <a:ext cx="12168046" cy="2828120"/>
          </a:xfrm>
          <a:prstGeom prst="rect">
            <a:avLst/>
          </a:prstGeom>
        </p:spPr>
      </p:pic>
    </p:spTree>
    <p:extLst>
      <p:ext uri="{BB962C8B-B14F-4D97-AF65-F5344CB8AC3E}">
        <p14:creationId xmlns:p14="http://schemas.microsoft.com/office/powerpoint/2010/main" val="57144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35AE7-CA22-7146-99E6-D35CEABCBBFF}"/>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23307224-092A-2F46-9979-259BBE2FCC8C}"/>
              </a:ext>
            </a:extLst>
          </p:cNvPr>
          <p:cNvPicPr>
            <a:picLocks noGrp="1" noChangeAspect="1"/>
          </p:cNvPicPr>
          <p:nvPr>
            <p:ph idx="1"/>
          </p:nvPr>
        </p:nvPicPr>
        <p:blipFill>
          <a:blip r:embed="rId2"/>
          <a:stretch>
            <a:fillRect/>
          </a:stretch>
        </p:blipFill>
        <p:spPr>
          <a:xfrm>
            <a:off x="0" y="1690688"/>
            <a:ext cx="12204963" cy="3536830"/>
          </a:xfrm>
        </p:spPr>
      </p:pic>
    </p:spTree>
    <p:extLst>
      <p:ext uri="{BB962C8B-B14F-4D97-AF65-F5344CB8AC3E}">
        <p14:creationId xmlns:p14="http://schemas.microsoft.com/office/powerpoint/2010/main" val="3208270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330F83-768E-FF4B-BFBA-199C848688C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4F1FE38-BFF8-8B4D-81AC-2377ACEF5BEC}"/>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4DB546E7-F1A6-964A-A6D6-AC63A08C8FF9}"/>
              </a:ext>
            </a:extLst>
          </p:cNvPr>
          <p:cNvPicPr>
            <a:picLocks noChangeAspect="1"/>
          </p:cNvPicPr>
          <p:nvPr/>
        </p:nvPicPr>
        <p:blipFill>
          <a:blip r:embed="rId2"/>
          <a:stretch>
            <a:fillRect/>
          </a:stretch>
        </p:blipFill>
        <p:spPr>
          <a:xfrm>
            <a:off x="-129396" y="1027906"/>
            <a:ext cx="12192000" cy="6079887"/>
          </a:xfrm>
          <a:prstGeom prst="rect">
            <a:avLst/>
          </a:prstGeom>
        </p:spPr>
      </p:pic>
    </p:spTree>
    <p:extLst>
      <p:ext uri="{BB962C8B-B14F-4D97-AF65-F5344CB8AC3E}">
        <p14:creationId xmlns:p14="http://schemas.microsoft.com/office/powerpoint/2010/main" val="2495380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EDC7D7-9FCF-0149-9987-150CAC86561A}"/>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4F3CB23B-7519-6042-8AF2-37C0A4CA2F22}"/>
              </a:ext>
            </a:extLst>
          </p:cNvPr>
          <p:cNvPicPr>
            <a:picLocks noGrp="1" noChangeAspect="1"/>
          </p:cNvPicPr>
          <p:nvPr>
            <p:ph idx="1"/>
          </p:nvPr>
        </p:nvPicPr>
        <p:blipFill>
          <a:blip r:embed="rId2"/>
          <a:stretch>
            <a:fillRect/>
          </a:stretch>
        </p:blipFill>
        <p:spPr>
          <a:xfrm>
            <a:off x="9283" y="1441973"/>
            <a:ext cx="12173434" cy="4139317"/>
          </a:xfrm>
        </p:spPr>
      </p:pic>
    </p:spTree>
    <p:extLst>
      <p:ext uri="{BB962C8B-B14F-4D97-AF65-F5344CB8AC3E}">
        <p14:creationId xmlns:p14="http://schemas.microsoft.com/office/powerpoint/2010/main" val="290269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28588-30C1-0B4B-B5B2-843C3840BA62}"/>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5BE84781-521A-A949-8887-BFBCC73C26A4}"/>
              </a:ext>
            </a:extLst>
          </p:cNvPr>
          <p:cNvPicPr>
            <a:picLocks noGrp="1" noChangeAspect="1"/>
          </p:cNvPicPr>
          <p:nvPr>
            <p:ph idx="1"/>
          </p:nvPr>
        </p:nvPicPr>
        <p:blipFill>
          <a:blip r:embed="rId2"/>
          <a:stretch>
            <a:fillRect/>
          </a:stretch>
        </p:blipFill>
        <p:spPr>
          <a:xfrm>
            <a:off x="81434" y="2290814"/>
            <a:ext cx="12029132" cy="2794460"/>
          </a:xfrm>
          <a:prstGeom prst="rect">
            <a:avLst/>
          </a:prstGeom>
        </p:spPr>
      </p:pic>
    </p:spTree>
    <p:extLst>
      <p:ext uri="{BB962C8B-B14F-4D97-AF65-F5344CB8AC3E}">
        <p14:creationId xmlns:p14="http://schemas.microsoft.com/office/powerpoint/2010/main" val="162493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94EC4-4D83-9F4F-9BAC-F9F8320A6076}"/>
              </a:ext>
            </a:extLst>
          </p:cNvPr>
          <p:cNvSpPr>
            <a:spLocks noGrp="1"/>
          </p:cNvSpPr>
          <p:nvPr>
            <p:ph type="title"/>
          </p:nvPr>
        </p:nvSpPr>
        <p:spPr/>
        <p:txBody>
          <a:bodyPr/>
          <a:lstStyle/>
          <a:p>
            <a:r>
              <a:rPr kumimoji="1" lang="ja-JP" altLang="en-US"/>
              <a:t>この論文では</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A1543A67-C139-E348-BDCA-EC566B1BC9E4}"/>
              </a:ext>
            </a:extLst>
          </p:cNvPr>
          <p:cNvSpPr>
            <a:spLocks noGrp="1"/>
          </p:cNvSpPr>
          <p:nvPr>
            <p:ph idx="1"/>
          </p:nvPr>
        </p:nvSpPr>
        <p:spPr/>
        <p:txBody>
          <a:bodyPr/>
          <a:lstStyle/>
          <a:p>
            <a:r>
              <a:rPr lang="en" altLang="ja-JP" dirty="0"/>
              <a:t>Bradley-Terry </a:t>
            </a:r>
            <a:r>
              <a:rPr lang="ja-JP" altLang="en-US"/>
              <a:t>モデルを用いて競走馬の強さについて</a:t>
            </a:r>
            <a:endParaRPr lang="en-US" altLang="ja-JP" dirty="0"/>
          </a:p>
          <a:p>
            <a:r>
              <a:rPr lang="ja-JP" altLang="en-US"/>
              <a:t>リターンの期待値（回収率）を確認した上でリスクの低減を考えた馬券の組み合わせについて</a:t>
            </a:r>
            <a:endParaRPr kumimoji="1" lang="ja-JP" altLang="en-US"/>
          </a:p>
        </p:txBody>
      </p:sp>
    </p:spTree>
    <p:extLst>
      <p:ext uri="{BB962C8B-B14F-4D97-AF65-F5344CB8AC3E}">
        <p14:creationId xmlns:p14="http://schemas.microsoft.com/office/powerpoint/2010/main" val="1384029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t>2014~2018</a:t>
            </a:r>
            <a:r>
              <a:rPr kumimoji="1" lang="ja-JP" altLang="en-US"/>
              <a:t>年のレース結果から</a:t>
            </a:r>
            <a:r>
              <a:rPr kumimoji="1" lang="en-US" altLang="ja-JP" dirty="0"/>
              <a:t>BT</a:t>
            </a:r>
            <a:r>
              <a:rPr kumimoji="1" lang="ja-JP" altLang="en-US"/>
              <a:t>モデルより、馬の強さを出す</a:t>
            </a:r>
            <a:endParaRPr kumimoji="1" lang="en-US" altLang="ja-JP" dirty="0"/>
          </a:p>
          <a:p>
            <a:r>
              <a:rPr lang="en-US" altLang="ja-JP" dirty="0"/>
              <a:t>2019</a:t>
            </a:r>
            <a:r>
              <a:rPr lang="ja-JP" altLang="en-US"/>
              <a:t>年のレース結果と馬の強さを比較</a:t>
            </a:r>
            <a:endParaRPr lang="en-US" altLang="ja-JP" dirty="0"/>
          </a:p>
          <a:p>
            <a:r>
              <a:rPr kumimoji="1" lang="ja-JP" altLang="en-US"/>
              <a:t>考察</a:t>
            </a:r>
            <a:endParaRPr kumimoji="1" lang="en-US" altLang="ja-JP" dirty="0"/>
          </a:p>
          <a:p>
            <a:r>
              <a:rPr lang="ja-JP" altLang="en-US"/>
              <a:t>まとめ</a:t>
            </a:r>
            <a:endParaRPr lang="en-US" altLang="ja-JP" dirty="0"/>
          </a:p>
          <a:p>
            <a:r>
              <a:rPr kumimoji="1" lang="ja-JP" altLang="en-US"/>
              <a:t>参考文献</a:t>
            </a:r>
          </a:p>
        </p:txBody>
      </p:sp>
    </p:spTree>
    <p:extLst>
      <p:ext uri="{BB962C8B-B14F-4D97-AF65-F5344CB8AC3E}">
        <p14:creationId xmlns:p14="http://schemas.microsoft.com/office/powerpoint/2010/main" val="23962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981AEA-4243-354F-A342-D4198F9CB49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686AE0A2-E912-0345-8F93-166E864E954C}"/>
              </a:ext>
            </a:extLst>
          </p:cNvPr>
          <p:cNvSpPr>
            <a:spLocks noGrp="1"/>
          </p:cNvSpPr>
          <p:nvPr>
            <p:ph idx="1"/>
          </p:nvPr>
        </p:nvSpPr>
        <p:spPr/>
        <p:txBody>
          <a:bodyPr/>
          <a:lstStyle/>
          <a:p>
            <a:r>
              <a:rPr kumimoji="1" lang="en-US" altLang="ja-JP" dirty="0">
                <a:solidFill>
                  <a:srgbClr val="FF0000"/>
                </a:solidFill>
              </a:rPr>
              <a:t>2014~2018</a:t>
            </a:r>
            <a:r>
              <a:rPr kumimoji="1" lang="ja-JP" altLang="en-US">
                <a:solidFill>
                  <a:srgbClr val="FF0000"/>
                </a:solidFill>
              </a:rPr>
              <a:t>年のレース結果から</a:t>
            </a:r>
            <a:r>
              <a:rPr kumimoji="1" lang="en-US" altLang="ja-JP" dirty="0">
                <a:solidFill>
                  <a:srgbClr val="FF0000"/>
                </a:solidFill>
              </a:rPr>
              <a:t>BT</a:t>
            </a:r>
            <a:r>
              <a:rPr kumimoji="1" lang="ja-JP" altLang="en-US">
                <a:solidFill>
                  <a:srgbClr val="FF0000"/>
                </a:solidFill>
              </a:rPr>
              <a:t>モデルより、馬の強さを出す</a:t>
            </a:r>
            <a:endParaRPr kumimoji="1" lang="en-US" altLang="ja-JP" dirty="0">
              <a:solidFill>
                <a:srgbClr val="FF0000"/>
              </a:solidFill>
            </a:endParaRPr>
          </a:p>
          <a:p>
            <a:r>
              <a:rPr lang="en-US" altLang="ja-JP" dirty="0"/>
              <a:t>2019</a:t>
            </a:r>
            <a:r>
              <a:rPr lang="ja-JP" altLang="en-US"/>
              <a:t>年のレース結果と馬の強さを比較</a:t>
            </a:r>
            <a:endParaRPr lang="en-US" altLang="ja-JP" dirty="0"/>
          </a:p>
          <a:p>
            <a:r>
              <a:rPr kumimoji="1" lang="ja-JP" altLang="en-US"/>
              <a:t>考察</a:t>
            </a:r>
            <a:endParaRPr kumimoji="1" lang="en-US" altLang="ja-JP" dirty="0"/>
          </a:p>
          <a:p>
            <a:r>
              <a:rPr lang="ja-JP" altLang="en-US"/>
              <a:t>まとめ</a:t>
            </a:r>
            <a:endParaRPr lang="en-US" altLang="ja-JP" dirty="0"/>
          </a:p>
          <a:p>
            <a:r>
              <a:rPr kumimoji="1" lang="ja-JP" altLang="en-US"/>
              <a:t>参考文献</a:t>
            </a:r>
          </a:p>
        </p:txBody>
      </p:sp>
    </p:spTree>
    <p:extLst>
      <p:ext uri="{BB962C8B-B14F-4D97-AF65-F5344CB8AC3E}">
        <p14:creationId xmlns:p14="http://schemas.microsoft.com/office/powerpoint/2010/main" val="248192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7C3D5A-573B-9A40-8976-8E287B60C58C}"/>
              </a:ext>
            </a:extLst>
          </p:cNvPr>
          <p:cNvSpPr>
            <a:spLocks noGrp="1"/>
          </p:cNvSpPr>
          <p:nvPr>
            <p:ph type="title"/>
          </p:nvPr>
        </p:nvSpPr>
        <p:spPr/>
        <p:txBody>
          <a:bodyPr/>
          <a:lstStyle/>
          <a:p>
            <a:r>
              <a:rPr lang="en-US" altLang="ja-JP" dirty="0"/>
              <a:t>BT</a:t>
            </a:r>
            <a:r>
              <a:rPr lang="ja-JP" altLang="en-US"/>
              <a:t>モデルとは</a:t>
            </a:r>
            <a:endParaRPr kumimoji="1" lang="ja-JP" altLang="en-US"/>
          </a:p>
        </p:txBody>
      </p:sp>
      <p:sp>
        <p:nvSpPr>
          <p:cNvPr id="3" name="コンテンツ プレースホルダー 2">
            <a:extLst>
              <a:ext uri="{FF2B5EF4-FFF2-40B4-BE49-F238E27FC236}">
                <a16:creationId xmlns:a16="http://schemas.microsoft.com/office/drawing/2014/main" id="{77898C20-769D-6248-A3C5-A6072DB8E740}"/>
              </a:ext>
            </a:extLst>
          </p:cNvPr>
          <p:cNvSpPr>
            <a:spLocks noGrp="1"/>
          </p:cNvSpPr>
          <p:nvPr>
            <p:ph idx="1"/>
          </p:nvPr>
        </p:nvSpPr>
        <p:spPr/>
        <p:txBody>
          <a:bodyPr/>
          <a:lstStyle/>
          <a:p>
            <a:r>
              <a:rPr kumimoji="1" lang="en-US" altLang="ja-JP" dirty="0"/>
              <a:t>Bradley-Terry</a:t>
            </a:r>
            <a:r>
              <a:rPr kumimoji="1" lang="ja-JP" altLang="en-US"/>
              <a:t>モデル</a:t>
            </a:r>
            <a:endParaRPr kumimoji="1" lang="en-US" altLang="ja-JP" dirty="0"/>
          </a:p>
          <a:p>
            <a:r>
              <a:rPr lang="ja-JP" altLang="en-US"/>
              <a:t>スポーツの勝敗などで</a:t>
            </a:r>
            <a:r>
              <a:rPr lang="en-US" altLang="ja-JP" dirty="0"/>
              <a:t>,</a:t>
            </a:r>
            <a:r>
              <a:rPr lang="ja-JP" altLang="en-US"/>
              <a:t>チームの強さを推定することなどに使われる</a:t>
            </a:r>
            <a:endParaRPr lang="en-US" altLang="ja-JP" dirty="0"/>
          </a:p>
          <a:p>
            <a:r>
              <a:rPr lang="ja-JP" altLang="en-US"/>
              <a:t>直接の対決が無い場合にも</a:t>
            </a:r>
            <a:r>
              <a:rPr lang="en-US" altLang="ja-JP" dirty="0"/>
              <a:t>,</a:t>
            </a:r>
            <a:r>
              <a:rPr lang="ja-JP" altLang="en-US"/>
              <a:t>第三者との対戦を介して勝敗を決することが可能であるとされている</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9029892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TotalTime>
  <Words>1361</Words>
  <Application>Microsoft Macintosh PowerPoint</Application>
  <PresentationFormat>ワイド画面</PresentationFormat>
  <Paragraphs>206</Paragraphs>
  <Slides>44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44</vt:i4>
      </vt:variant>
    </vt:vector>
  </HeadingPairs>
  <TitlesOfParts>
    <vt:vector size="48" baseType="lpstr">
      <vt:lpstr>游ゴシック</vt:lpstr>
      <vt:lpstr>游ゴシック Light</vt:lpstr>
      <vt:lpstr>Arial</vt:lpstr>
      <vt:lpstr>Office テーマ</vt:lpstr>
      <vt:lpstr>競走馬の強さとBTモデル</vt:lpstr>
      <vt:lpstr>趣味</vt:lpstr>
      <vt:lpstr>PowerPoint プレゼンテーション</vt:lpstr>
      <vt:lpstr>PowerPoint プレゼンテーション</vt:lpstr>
      <vt:lpstr>PowerPoint プレゼンテーション</vt:lpstr>
      <vt:lpstr>この論文では...</vt:lpstr>
      <vt:lpstr>目次</vt:lpstr>
      <vt:lpstr>目次</vt:lpstr>
      <vt:lpstr>BTモデルとは</vt:lpstr>
      <vt:lpstr>BTモデルとは</vt:lpstr>
      <vt:lpstr>BTモデルとは</vt:lpstr>
      <vt:lpstr>BTモデルとは</vt:lpstr>
      <vt:lpstr>BTモデルとは</vt:lpstr>
      <vt:lpstr>BTモデルとは</vt:lpstr>
      <vt:lpstr>レース結果の集計</vt:lpstr>
      <vt:lpstr>BTモデルより、強さを出す(例)</vt:lpstr>
      <vt:lpstr>BTモデルより、強さを出す(例)</vt:lpstr>
      <vt:lpstr>BTモデルより、強さを出す(例)</vt:lpstr>
      <vt:lpstr>BTモデルより、強さを出す(例)</vt:lpstr>
      <vt:lpstr>BTモデルより、強さを出す</vt:lpstr>
      <vt:lpstr>結果</vt:lpstr>
      <vt:lpstr>目次</vt:lpstr>
      <vt:lpstr>結果</vt:lpstr>
      <vt:lpstr>目次</vt:lpstr>
      <vt:lpstr>考察</vt:lpstr>
      <vt:lpstr>各レースの強さの平均</vt:lpstr>
      <vt:lpstr>各レースの強さの中央値</vt:lpstr>
      <vt:lpstr>各レースの強さの分散</vt:lpstr>
      <vt:lpstr>各レースの強さの標準偏差</vt:lpstr>
      <vt:lpstr>目次</vt:lpstr>
      <vt:lpstr>まとめ</vt:lpstr>
      <vt:lpstr>目次</vt:lpstr>
      <vt:lpstr>参考文献</vt:lpstr>
      <vt:lpstr>PowerPoint プレゼンテーション</vt:lpstr>
      <vt:lpstr>補足資料</vt:lpstr>
      <vt:lpstr>補足資料</vt:lpstr>
      <vt:lpstr>補足資料</vt:lpstr>
      <vt:lpstr>補足資料</vt:lpstr>
      <vt:lpstr>BTモデルのプログラム</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競走馬の強さとBTモデル</dc:title>
  <dc:creator>青木 克臣</dc:creator>
  <cp:lastModifiedBy>青木 克臣</cp:lastModifiedBy>
  <cp:revision>12</cp:revision>
  <dcterms:created xsi:type="dcterms:W3CDTF">2020-02-03T11:41:22Z</dcterms:created>
  <dcterms:modified xsi:type="dcterms:W3CDTF">2020-02-04T01:28:59Z</dcterms:modified>
</cp:coreProperties>
</file>